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314" r:id="rId3"/>
    <p:sldId id="297" r:id="rId4"/>
    <p:sldId id="323" r:id="rId5"/>
    <p:sldId id="292" r:id="rId6"/>
    <p:sldId id="294" r:id="rId7"/>
    <p:sldId id="296" r:id="rId8"/>
    <p:sldId id="298" r:id="rId9"/>
    <p:sldId id="324" r:id="rId10"/>
    <p:sldId id="285" r:id="rId11"/>
    <p:sldId id="290" r:id="rId12"/>
    <p:sldId id="291" r:id="rId13"/>
    <p:sldId id="326" r:id="rId14"/>
    <p:sldId id="329" r:id="rId15"/>
    <p:sldId id="286" r:id="rId16"/>
    <p:sldId id="274" r:id="rId17"/>
    <p:sldId id="287" r:id="rId18"/>
    <p:sldId id="330" r:id="rId19"/>
    <p:sldId id="313" r:id="rId20"/>
    <p:sldId id="325" r:id="rId21"/>
    <p:sldId id="315" r:id="rId22"/>
    <p:sldId id="327" r:id="rId23"/>
    <p:sldId id="288" r:id="rId24"/>
    <p:sldId id="328" r:id="rId25"/>
    <p:sldId id="289" r:id="rId26"/>
    <p:sldId id="331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BF5"/>
    <a:srgbClr val="8BD3D9"/>
    <a:srgbClr val="0D6E91"/>
    <a:srgbClr val="1086B0"/>
    <a:srgbClr val="292C48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5992" autoAdjust="0"/>
  </p:normalViewPr>
  <p:slideViewPr>
    <p:cSldViewPr snapToGrid="0" snapToObjects="1">
      <p:cViewPr varScale="1">
        <p:scale>
          <a:sx n="123" d="100"/>
          <a:sy n="123" d="100"/>
        </p:scale>
        <p:origin x="1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580C2-1577-45A1-BB18-8E613F092107}" type="doc">
      <dgm:prSet loTypeId="urn:microsoft.com/office/officeart/2005/8/layout/list1#1" loCatId="list" qsTypeId="urn:microsoft.com/office/officeart/2005/8/quickstyle/simple4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C8DE1A74-FB6E-478B-A429-72D448F58A4C}">
      <dgm:prSet/>
      <dgm:spPr/>
      <dgm:t>
        <a:bodyPr/>
        <a:lstStyle/>
        <a:p>
          <a:r>
            <a:rPr lang="zh-CN" altLang="en-US" baseline="0" dirty="0"/>
            <a:t>二、</a:t>
          </a:r>
          <a:r>
            <a:rPr lang="zh-CN" baseline="0" dirty="0" smtClean="0"/>
            <a:t>项目</a:t>
          </a:r>
          <a:r>
            <a:rPr lang="zh-CN" altLang="en-US" baseline="0" dirty="0" smtClean="0"/>
            <a:t>介绍</a:t>
          </a:r>
          <a:endParaRPr lang="en-US" dirty="0"/>
        </a:p>
      </dgm:t>
    </dgm:pt>
    <dgm:pt modelId="{5DA07D74-52EA-4579-BDD8-8D56A37F03AE}" type="parTrans" cxnId="{16FAFEED-6503-472B-A9DE-EEDD1C8CEF9D}">
      <dgm:prSet/>
      <dgm:spPr/>
      <dgm:t>
        <a:bodyPr/>
        <a:lstStyle/>
        <a:p>
          <a:endParaRPr lang="en-US"/>
        </a:p>
      </dgm:t>
    </dgm:pt>
    <dgm:pt modelId="{C0B2A5C1-A249-4DEC-A5E1-1DB2482A7511}" type="sibTrans" cxnId="{16FAFEED-6503-472B-A9DE-EEDD1C8CEF9D}">
      <dgm:prSet/>
      <dgm:spPr/>
      <dgm:t>
        <a:bodyPr/>
        <a:lstStyle/>
        <a:p>
          <a:endParaRPr lang="en-US"/>
        </a:p>
      </dgm:t>
    </dgm:pt>
    <dgm:pt modelId="{86199791-AA49-468A-A4F9-E581BA16F0A5}">
      <dgm:prSet custT="1"/>
      <dgm:spPr/>
      <dgm:t>
        <a:bodyPr/>
        <a:lstStyle/>
        <a:p>
          <a:r>
            <a:rPr lang="zh-CN" altLang="en-US" sz="1800" kern="1200" baseline="0" dirty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四</a:t>
          </a:r>
          <a:r>
            <a:rPr lang="zh-CN" altLang="en-US" sz="1800" kern="1200" baseline="0" dirty="0" smtClean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、可行性分析</a:t>
          </a:r>
          <a:endParaRPr lang="en-US" sz="1800" kern="1200" baseline="0" dirty="0">
            <a:solidFill>
              <a:srgbClr val="FFFFFF"/>
            </a:solidFill>
            <a:latin typeface="Meiryo UI" panose="020B0604030504040204" charset="-128"/>
            <a:ea typeface="+mn-ea"/>
            <a:cs typeface="+mn-cs"/>
          </a:endParaRPr>
        </a:p>
      </dgm:t>
    </dgm:pt>
    <dgm:pt modelId="{D047763B-0ABB-4A7D-99B8-0741357288A5}" type="parTrans" cxnId="{01383198-75E3-4F1E-BD19-E4D636F1041E}">
      <dgm:prSet/>
      <dgm:spPr/>
      <dgm:t>
        <a:bodyPr/>
        <a:lstStyle/>
        <a:p>
          <a:endParaRPr lang="en-US"/>
        </a:p>
      </dgm:t>
    </dgm:pt>
    <dgm:pt modelId="{4373A864-AD21-41FC-A46C-200BC63FE6B2}" type="sibTrans" cxnId="{01383198-75E3-4F1E-BD19-E4D636F1041E}">
      <dgm:prSet/>
      <dgm:spPr/>
      <dgm:t>
        <a:bodyPr/>
        <a:lstStyle/>
        <a:p>
          <a:endParaRPr lang="en-US"/>
        </a:p>
      </dgm:t>
    </dgm:pt>
    <dgm:pt modelId="{FF15F1E5-D05B-4F6F-8B59-B930CDF18CE6}">
      <dgm:prSet/>
      <dgm:spPr/>
      <dgm:t>
        <a:bodyPr/>
        <a:lstStyle/>
        <a:p>
          <a:r>
            <a:rPr lang="zh-CN" altLang="en-US" baseline="0" dirty="0"/>
            <a:t>五、</a:t>
          </a:r>
          <a:r>
            <a:rPr lang="zh-CN" baseline="0" dirty="0"/>
            <a:t>参考资料</a:t>
          </a:r>
          <a:endParaRPr lang="en-US" dirty="0"/>
        </a:p>
      </dgm:t>
    </dgm:pt>
    <dgm:pt modelId="{973F2E6E-109C-4F8B-9FB9-140E1DEF23F1}" type="parTrans" cxnId="{A0772979-0B1C-4970-B26A-DE08149FB9F2}">
      <dgm:prSet/>
      <dgm:spPr/>
      <dgm:t>
        <a:bodyPr/>
        <a:lstStyle/>
        <a:p>
          <a:endParaRPr lang="en-US"/>
        </a:p>
      </dgm:t>
    </dgm:pt>
    <dgm:pt modelId="{015FD2AA-F824-49CB-A643-90BBE4467CD2}" type="sibTrans" cxnId="{A0772979-0B1C-4970-B26A-DE08149FB9F2}">
      <dgm:prSet/>
      <dgm:spPr/>
      <dgm:t>
        <a:bodyPr/>
        <a:lstStyle/>
        <a:p>
          <a:endParaRPr lang="en-US"/>
        </a:p>
      </dgm:t>
    </dgm:pt>
    <dgm:pt modelId="{9BCAC816-8A06-42EE-940C-5961E0E95CF3}">
      <dgm:prSet/>
      <dgm:spPr/>
      <dgm:t>
        <a:bodyPr/>
        <a:lstStyle/>
        <a:p>
          <a:r>
            <a:rPr lang="zh-CN" altLang="en-US" baseline="0" dirty="0"/>
            <a:t>六、</a:t>
          </a:r>
          <a:r>
            <a:rPr lang="zh-CN" baseline="0" dirty="0"/>
            <a:t>组员分工</a:t>
          </a:r>
          <a:r>
            <a:rPr lang="zh-CN" altLang="en-US" baseline="0" dirty="0"/>
            <a:t>及评价</a:t>
          </a:r>
          <a:endParaRPr lang="en-US" dirty="0"/>
        </a:p>
      </dgm:t>
    </dgm:pt>
    <dgm:pt modelId="{CF4F03A6-E6BB-489B-994B-06DECB9EC84C}" type="parTrans" cxnId="{014DCBD8-2993-4DC7-BCC3-A8F1C0585530}">
      <dgm:prSet/>
      <dgm:spPr/>
      <dgm:t>
        <a:bodyPr/>
        <a:lstStyle/>
        <a:p>
          <a:endParaRPr lang="en-US"/>
        </a:p>
      </dgm:t>
    </dgm:pt>
    <dgm:pt modelId="{D208B86F-85E6-4A88-999A-45E012BDE227}" type="sibTrans" cxnId="{014DCBD8-2993-4DC7-BCC3-A8F1C0585530}">
      <dgm:prSet/>
      <dgm:spPr/>
      <dgm:t>
        <a:bodyPr/>
        <a:lstStyle/>
        <a:p>
          <a:endParaRPr lang="en-US"/>
        </a:p>
      </dgm:t>
    </dgm:pt>
    <dgm:pt modelId="{53DAFCD3-9E9C-4DAC-9CF8-616DAFA4B172}">
      <dgm:prSet/>
      <dgm:spPr/>
      <dgm:t>
        <a:bodyPr/>
        <a:lstStyle/>
        <a:p>
          <a:r>
            <a:rPr lang="zh-CN" altLang="en-US" dirty="0"/>
            <a:t>一、调查统计</a:t>
          </a:r>
          <a:endParaRPr lang="en-US" dirty="0"/>
        </a:p>
      </dgm:t>
    </dgm:pt>
    <dgm:pt modelId="{C065BD43-1956-40C0-A4CA-C0A75904FB4B}" type="parTrans" cxnId="{D40169EE-A2E0-40EF-B001-D31908CDA831}">
      <dgm:prSet/>
      <dgm:spPr/>
      <dgm:t>
        <a:bodyPr/>
        <a:lstStyle/>
        <a:p>
          <a:endParaRPr lang="zh-CN" altLang="en-US"/>
        </a:p>
      </dgm:t>
    </dgm:pt>
    <dgm:pt modelId="{D84A72DD-0431-4DCE-8651-FCB864216020}" type="sibTrans" cxnId="{D40169EE-A2E0-40EF-B001-D31908CDA831}">
      <dgm:prSet/>
      <dgm:spPr/>
      <dgm:t>
        <a:bodyPr/>
        <a:lstStyle/>
        <a:p>
          <a:endParaRPr lang="zh-CN" altLang="en-US"/>
        </a:p>
      </dgm:t>
    </dgm:pt>
    <dgm:pt modelId="{321E33CD-2810-4CC5-90EE-13C1A583AAAD}">
      <dgm:prSet/>
      <dgm:spPr/>
      <dgm:t>
        <a:bodyPr/>
        <a:lstStyle/>
        <a:p>
          <a:r>
            <a:rPr lang="zh-CN" altLang="en-US" baseline="0" dirty="0" smtClean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三、具体功能实现</a:t>
          </a:r>
          <a:endParaRPr lang="en-US" dirty="0"/>
        </a:p>
      </dgm:t>
    </dgm:pt>
    <dgm:pt modelId="{3EC1D5E4-D697-4E22-AA9F-D081A484E7FA}" type="parTrans" cxnId="{4BDE1040-0322-421C-A27F-CAEF6A4DEAF4}">
      <dgm:prSet/>
      <dgm:spPr/>
      <dgm:t>
        <a:bodyPr/>
        <a:lstStyle/>
        <a:p>
          <a:endParaRPr lang="zh-CN" altLang="en-US"/>
        </a:p>
      </dgm:t>
    </dgm:pt>
    <dgm:pt modelId="{D2EE007A-4774-4202-83CA-B08381D02E8E}" type="sibTrans" cxnId="{4BDE1040-0322-421C-A27F-CAEF6A4DEAF4}">
      <dgm:prSet/>
      <dgm:spPr/>
      <dgm:t>
        <a:bodyPr/>
        <a:lstStyle/>
        <a:p>
          <a:endParaRPr lang="zh-CN" altLang="en-US"/>
        </a:p>
      </dgm:t>
    </dgm:pt>
    <dgm:pt modelId="{ECADE4F4-1381-46B5-B67B-CAC38150F86B}" type="pres">
      <dgm:prSet presAssocID="{EF3580C2-1577-45A1-BB18-8E613F09210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2E2EFA-6EED-4D02-ADEA-77392916ADF0}" type="pres">
      <dgm:prSet presAssocID="{53DAFCD3-9E9C-4DAC-9CF8-616DAFA4B172}" presName="parentLin" presStyleCnt="0"/>
      <dgm:spPr/>
    </dgm:pt>
    <dgm:pt modelId="{4BCBE80D-C46E-46F1-A466-340C7C8898E6}" type="pres">
      <dgm:prSet presAssocID="{53DAFCD3-9E9C-4DAC-9CF8-616DAFA4B172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B0222459-B36C-4294-88DF-B52DD6C2157C}" type="pres">
      <dgm:prSet presAssocID="{53DAFCD3-9E9C-4DAC-9CF8-616DAFA4B17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130F3-0523-4546-B045-F114DB004E54}" type="pres">
      <dgm:prSet presAssocID="{53DAFCD3-9E9C-4DAC-9CF8-616DAFA4B172}" presName="negativeSpace" presStyleCnt="0"/>
      <dgm:spPr/>
    </dgm:pt>
    <dgm:pt modelId="{734DE56E-CE8E-419E-9F43-7DE9C3FACCFA}" type="pres">
      <dgm:prSet presAssocID="{53DAFCD3-9E9C-4DAC-9CF8-616DAFA4B172}" presName="childText" presStyleLbl="conFgAcc1" presStyleIdx="0" presStyleCnt="6">
        <dgm:presLayoutVars>
          <dgm:bulletEnabled val="1"/>
        </dgm:presLayoutVars>
      </dgm:prSet>
      <dgm:spPr/>
    </dgm:pt>
    <dgm:pt modelId="{AE4EBF51-102C-495E-A34E-3DF5040907A0}" type="pres">
      <dgm:prSet presAssocID="{D84A72DD-0431-4DCE-8651-FCB864216020}" presName="spaceBetweenRectangles" presStyleCnt="0"/>
      <dgm:spPr/>
    </dgm:pt>
    <dgm:pt modelId="{79F75752-02F5-441B-ADF0-6BD72D466BD6}" type="pres">
      <dgm:prSet presAssocID="{C8DE1A74-FB6E-478B-A429-72D448F58A4C}" presName="parentLin" presStyleCnt="0"/>
      <dgm:spPr/>
    </dgm:pt>
    <dgm:pt modelId="{A13D1F6C-5249-4B2C-9997-FFE566D1E1EA}" type="pres">
      <dgm:prSet presAssocID="{C8DE1A74-FB6E-478B-A429-72D448F58A4C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273A4F4B-6629-49E0-A298-AC01FA22F0BF}" type="pres">
      <dgm:prSet presAssocID="{C8DE1A74-FB6E-478B-A429-72D448F58A4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B7B74F-3E89-4C3D-9849-F6C22E978E31}" type="pres">
      <dgm:prSet presAssocID="{C8DE1A74-FB6E-478B-A429-72D448F58A4C}" presName="negativeSpace" presStyleCnt="0"/>
      <dgm:spPr/>
    </dgm:pt>
    <dgm:pt modelId="{625379AB-73A4-40FB-BD5C-4BFD01737746}" type="pres">
      <dgm:prSet presAssocID="{C8DE1A74-FB6E-478B-A429-72D448F58A4C}" presName="childText" presStyleLbl="conFgAcc1" presStyleIdx="1" presStyleCnt="6">
        <dgm:presLayoutVars>
          <dgm:bulletEnabled val="1"/>
        </dgm:presLayoutVars>
      </dgm:prSet>
      <dgm:spPr/>
    </dgm:pt>
    <dgm:pt modelId="{AA3A4477-ED93-40A9-A27D-FC26E89EC78E}" type="pres">
      <dgm:prSet presAssocID="{C0B2A5C1-A249-4DEC-A5E1-1DB2482A7511}" presName="spaceBetweenRectangles" presStyleCnt="0"/>
      <dgm:spPr/>
    </dgm:pt>
    <dgm:pt modelId="{588E22B5-3840-4625-9320-7FF00793160F}" type="pres">
      <dgm:prSet presAssocID="{321E33CD-2810-4CC5-90EE-13C1A583AAAD}" presName="parentLin" presStyleCnt="0"/>
      <dgm:spPr/>
    </dgm:pt>
    <dgm:pt modelId="{6A503B22-4421-4AB9-BCC7-F11F294B6F61}" type="pres">
      <dgm:prSet presAssocID="{321E33CD-2810-4CC5-90EE-13C1A583AAAD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D2AE74B9-B7F9-41A3-B2D8-65A785271A92}" type="pres">
      <dgm:prSet presAssocID="{321E33CD-2810-4CC5-90EE-13C1A583AAA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7EA6F7-566F-473F-BA9B-8ABDB073B614}" type="pres">
      <dgm:prSet presAssocID="{321E33CD-2810-4CC5-90EE-13C1A583AAAD}" presName="negativeSpace" presStyleCnt="0"/>
      <dgm:spPr/>
    </dgm:pt>
    <dgm:pt modelId="{8714652B-2C2F-4FC7-9215-1256DB8ADA12}" type="pres">
      <dgm:prSet presAssocID="{321E33CD-2810-4CC5-90EE-13C1A583AAAD}" presName="childText" presStyleLbl="conFgAcc1" presStyleIdx="2" presStyleCnt="6">
        <dgm:presLayoutVars>
          <dgm:bulletEnabled val="1"/>
        </dgm:presLayoutVars>
      </dgm:prSet>
      <dgm:spPr/>
    </dgm:pt>
    <dgm:pt modelId="{9B14D766-8E53-426C-B271-561460659027}" type="pres">
      <dgm:prSet presAssocID="{D2EE007A-4774-4202-83CA-B08381D02E8E}" presName="spaceBetweenRectangles" presStyleCnt="0"/>
      <dgm:spPr/>
    </dgm:pt>
    <dgm:pt modelId="{38D04C7A-9218-47BB-AB34-CF0BE07C5D57}" type="pres">
      <dgm:prSet presAssocID="{86199791-AA49-468A-A4F9-E581BA16F0A5}" presName="parentLin" presStyleCnt="0"/>
      <dgm:spPr/>
    </dgm:pt>
    <dgm:pt modelId="{D5A385AA-45D2-4B79-A8A6-1EAFE9A49075}" type="pres">
      <dgm:prSet presAssocID="{86199791-AA49-468A-A4F9-E581BA16F0A5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16B833B4-521C-46BB-9BE7-6AF5CD948989}" type="pres">
      <dgm:prSet presAssocID="{86199791-AA49-468A-A4F9-E581BA16F0A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CEB106-8D7E-4AD0-ADC3-280C24FF526A}" type="pres">
      <dgm:prSet presAssocID="{86199791-AA49-468A-A4F9-E581BA16F0A5}" presName="negativeSpace" presStyleCnt="0"/>
      <dgm:spPr/>
    </dgm:pt>
    <dgm:pt modelId="{06B737D3-444D-43D7-9CC2-1CAF406FBCA0}" type="pres">
      <dgm:prSet presAssocID="{86199791-AA49-468A-A4F9-E581BA16F0A5}" presName="childText" presStyleLbl="conFgAcc1" presStyleIdx="3" presStyleCnt="6">
        <dgm:presLayoutVars>
          <dgm:bulletEnabled val="1"/>
        </dgm:presLayoutVars>
      </dgm:prSet>
      <dgm:spPr/>
    </dgm:pt>
    <dgm:pt modelId="{C47EB67E-8F48-43FD-A9D1-339682A68253}" type="pres">
      <dgm:prSet presAssocID="{4373A864-AD21-41FC-A46C-200BC63FE6B2}" presName="spaceBetweenRectangles" presStyleCnt="0"/>
      <dgm:spPr/>
    </dgm:pt>
    <dgm:pt modelId="{866F988A-EB5F-4CAD-8287-BBE1D74FADF4}" type="pres">
      <dgm:prSet presAssocID="{FF15F1E5-D05B-4F6F-8B59-B930CDF18CE6}" presName="parentLin" presStyleCnt="0"/>
      <dgm:spPr/>
    </dgm:pt>
    <dgm:pt modelId="{FA3AF386-AD4D-4B85-B9F2-14E315816EE4}" type="pres">
      <dgm:prSet presAssocID="{FF15F1E5-D05B-4F6F-8B59-B930CDF18CE6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D70EA9CA-F56E-4264-8D8E-88B661490720}" type="pres">
      <dgm:prSet presAssocID="{FF15F1E5-D05B-4F6F-8B59-B930CDF18CE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658176-BC70-432E-980D-7659CBE7EB55}" type="pres">
      <dgm:prSet presAssocID="{FF15F1E5-D05B-4F6F-8B59-B930CDF18CE6}" presName="negativeSpace" presStyleCnt="0"/>
      <dgm:spPr/>
    </dgm:pt>
    <dgm:pt modelId="{F5692370-1E06-4CD0-8C04-C31CB586C0D0}" type="pres">
      <dgm:prSet presAssocID="{FF15F1E5-D05B-4F6F-8B59-B930CDF18CE6}" presName="childText" presStyleLbl="conFgAcc1" presStyleIdx="4" presStyleCnt="6">
        <dgm:presLayoutVars>
          <dgm:bulletEnabled val="1"/>
        </dgm:presLayoutVars>
      </dgm:prSet>
      <dgm:spPr/>
    </dgm:pt>
    <dgm:pt modelId="{BF803130-A200-445E-9850-E5608024B292}" type="pres">
      <dgm:prSet presAssocID="{015FD2AA-F824-49CB-A643-90BBE4467CD2}" presName="spaceBetweenRectangles" presStyleCnt="0"/>
      <dgm:spPr/>
    </dgm:pt>
    <dgm:pt modelId="{94447970-24D5-4633-97A9-9DB22C45DD82}" type="pres">
      <dgm:prSet presAssocID="{9BCAC816-8A06-42EE-940C-5961E0E95CF3}" presName="parentLin" presStyleCnt="0"/>
      <dgm:spPr/>
    </dgm:pt>
    <dgm:pt modelId="{489EC0F7-5780-4CA1-B2AD-A5C5B5C4578F}" type="pres">
      <dgm:prSet presAssocID="{9BCAC816-8A06-42EE-940C-5961E0E95CF3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8FAC5473-BC78-44F6-A49E-A5E6BF08AAEE}" type="pres">
      <dgm:prSet presAssocID="{9BCAC816-8A06-42EE-940C-5961E0E95CF3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E8A7F9-6A11-408D-B65C-9A0C5BCB4866}" type="pres">
      <dgm:prSet presAssocID="{9BCAC816-8A06-42EE-940C-5961E0E95CF3}" presName="negativeSpace" presStyleCnt="0"/>
      <dgm:spPr/>
    </dgm:pt>
    <dgm:pt modelId="{9D017D8D-3409-4814-B9B5-DB95633C6A8D}" type="pres">
      <dgm:prSet presAssocID="{9BCAC816-8A06-42EE-940C-5961E0E95CF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01383198-75E3-4F1E-BD19-E4D636F1041E}" srcId="{EF3580C2-1577-45A1-BB18-8E613F092107}" destId="{86199791-AA49-468A-A4F9-E581BA16F0A5}" srcOrd="3" destOrd="0" parTransId="{D047763B-0ABB-4A7D-99B8-0741357288A5}" sibTransId="{4373A864-AD21-41FC-A46C-200BC63FE6B2}"/>
    <dgm:cxn modelId="{014DCBD8-2993-4DC7-BCC3-A8F1C0585530}" srcId="{EF3580C2-1577-45A1-BB18-8E613F092107}" destId="{9BCAC816-8A06-42EE-940C-5961E0E95CF3}" srcOrd="5" destOrd="0" parTransId="{CF4F03A6-E6BB-489B-994B-06DECB9EC84C}" sibTransId="{D208B86F-85E6-4A88-999A-45E012BDE227}"/>
    <dgm:cxn modelId="{3654A1CF-99FB-4198-95AE-05C2273DF57B}" type="presOf" srcId="{C8DE1A74-FB6E-478B-A429-72D448F58A4C}" destId="{A13D1F6C-5249-4B2C-9997-FFE566D1E1EA}" srcOrd="0" destOrd="0" presId="urn:microsoft.com/office/officeart/2005/8/layout/list1#1"/>
    <dgm:cxn modelId="{D40169EE-A2E0-40EF-B001-D31908CDA831}" srcId="{EF3580C2-1577-45A1-BB18-8E613F092107}" destId="{53DAFCD3-9E9C-4DAC-9CF8-616DAFA4B172}" srcOrd="0" destOrd="0" parTransId="{C065BD43-1956-40C0-A4CA-C0A75904FB4B}" sibTransId="{D84A72DD-0431-4DCE-8651-FCB864216020}"/>
    <dgm:cxn modelId="{BC825DC7-6023-41E4-B8EB-D22511DF04B8}" type="presOf" srcId="{EF3580C2-1577-45A1-BB18-8E613F092107}" destId="{ECADE4F4-1381-46B5-B67B-CAC38150F86B}" srcOrd="0" destOrd="0" presId="urn:microsoft.com/office/officeart/2005/8/layout/list1#1"/>
    <dgm:cxn modelId="{4BDE1040-0322-421C-A27F-CAEF6A4DEAF4}" srcId="{EF3580C2-1577-45A1-BB18-8E613F092107}" destId="{321E33CD-2810-4CC5-90EE-13C1A583AAAD}" srcOrd="2" destOrd="0" parTransId="{3EC1D5E4-D697-4E22-AA9F-D081A484E7FA}" sibTransId="{D2EE007A-4774-4202-83CA-B08381D02E8E}"/>
    <dgm:cxn modelId="{A0772979-0B1C-4970-B26A-DE08149FB9F2}" srcId="{EF3580C2-1577-45A1-BB18-8E613F092107}" destId="{FF15F1E5-D05B-4F6F-8B59-B930CDF18CE6}" srcOrd="4" destOrd="0" parTransId="{973F2E6E-109C-4F8B-9FB9-140E1DEF23F1}" sibTransId="{015FD2AA-F824-49CB-A643-90BBE4467CD2}"/>
    <dgm:cxn modelId="{E2DDDC05-7F98-42AD-9E1A-0186196A2369}" type="presOf" srcId="{9BCAC816-8A06-42EE-940C-5961E0E95CF3}" destId="{489EC0F7-5780-4CA1-B2AD-A5C5B5C4578F}" srcOrd="0" destOrd="0" presId="urn:microsoft.com/office/officeart/2005/8/layout/list1#1"/>
    <dgm:cxn modelId="{1A893054-27B8-44F0-90EF-D1DD0D308787}" type="presOf" srcId="{FF15F1E5-D05B-4F6F-8B59-B930CDF18CE6}" destId="{FA3AF386-AD4D-4B85-B9F2-14E315816EE4}" srcOrd="0" destOrd="0" presId="urn:microsoft.com/office/officeart/2005/8/layout/list1#1"/>
    <dgm:cxn modelId="{D39978C6-045C-46A5-BFEC-31AC07885D0F}" type="presOf" srcId="{321E33CD-2810-4CC5-90EE-13C1A583AAAD}" destId="{D2AE74B9-B7F9-41A3-B2D8-65A785271A92}" srcOrd="1" destOrd="0" presId="urn:microsoft.com/office/officeart/2005/8/layout/list1#1"/>
    <dgm:cxn modelId="{F41047EA-997A-4B95-953E-DDAF2889F704}" type="presOf" srcId="{86199791-AA49-468A-A4F9-E581BA16F0A5}" destId="{D5A385AA-45D2-4B79-A8A6-1EAFE9A49075}" srcOrd="0" destOrd="0" presId="urn:microsoft.com/office/officeart/2005/8/layout/list1#1"/>
    <dgm:cxn modelId="{484EEB8F-95E8-4CFD-9584-F50F92CB931F}" type="presOf" srcId="{C8DE1A74-FB6E-478B-A429-72D448F58A4C}" destId="{273A4F4B-6629-49E0-A298-AC01FA22F0BF}" srcOrd="1" destOrd="0" presId="urn:microsoft.com/office/officeart/2005/8/layout/list1#1"/>
    <dgm:cxn modelId="{79F1B543-D676-4D0C-B669-E087986FF1FA}" type="presOf" srcId="{86199791-AA49-468A-A4F9-E581BA16F0A5}" destId="{16B833B4-521C-46BB-9BE7-6AF5CD948989}" srcOrd="1" destOrd="0" presId="urn:microsoft.com/office/officeart/2005/8/layout/list1#1"/>
    <dgm:cxn modelId="{6330ACFA-4F58-4855-B5A6-F9ADB75661A4}" type="presOf" srcId="{321E33CD-2810-4CC5-90EE-13C1A583AAAD}" destId="{6A503B22-4421-4AB9-BCC7-F11F294B6F61}" srcOrd="0" destOrd="0" presId="urn:microsoft.com/office/officeart/2005/8/layout/list1#1"/>
    <dgm:cxn modelId="{F219FAAF-3058-4412-9943-DFF5D4814A07}" type="presOf" srcId="{FF15F1E5-D05B-4F6F-8B59-B930CDF18CE6}" destId="{D70EA9CA-F56E-4264-8D8E-88B661490720}" srcOrd="1" destOrd="0" presId="urn:microsoft.com/office/officeart/2005/8/layout/list1#1"/>
    <dgm:cxn modelId="{16FAFEED-6503-472B-A9DE-EEDD1C8CEF9D}" srcId="{EF3580C2-1577-45A1-BB18-8E613F092107}" destId="{C8DE1A74-FB6E-478B-A429-72D448F58A4C}" srcOrd="1" destOrd="0" parTransId="{5DA07D74-52EA-4579-BDD8-8D56A37F03AE}" sibTransId="{C0B2A5C1-A249-4DEC-A5E1-1DB2482A7511}"/>
    <dgm:cxn modelId="{978ACBBF-7EAB-4870-9EE3-27DFCB052CB7}" type="presOf" srcId="{53DAFCD3-9E9C-4DAC-9CF8-616DAFA4B172}" destId="{4BCBE80D-C46E-46F1-A466-340C7C8898E6}" srcOrd="0" destOrd="0" presId="urn:microsoft.com/office/officeart/2005/8/layout/list1#1"/>
    <dgm:cxn modelId="{4948D628-F920-400E-85F0-CBF99F7763AC}" type="presOf" srcId="{9BCAC816-8A06-42EE-940C-5961E0E95CF3}" destId="{8FAC5473-BC78-44F6-A49E-A5E6BF08AAEE}" srcOrd="1" destOrd="0" presId="urn:microsoft.com/office/officeart/2005/8/layout/list1#1"/>
    <dgm:cxn modelId="{34CAFB40-59C3-4D08-ACC7-ABFEC401AC04}" type="presOf" srcId="{53DAFCD3-9E9C-4DAC-9CF8-616DAFA4B172}" destId="{B0222459-B36C-4294-88DF-B52DD6C2157C}" srcOrd="1" destOrd="0" presId="urn:microsoft.com/office/officeart/2005/8/layout/list1#1"/>
    <dgm:cxn modelId="{BF99182B-781B-4A3A-AA99-EE2361056A6D}" type="presParOf" srcId="{ECADE4F4-1381-46B5-B67B-CAC38150F86B}" destId="{D82E2EFA-6EED-4D02-ADEA-77392916ADF0}" srcOrd="0" destOrd="0" presId="urn:microsoft.com/office/officeart/2005/8/layout/list1#1"/>
    <dgm:cxn modelId="{747D86E7-3F8C-4CFD-819C-C08EA0E345E9}" type="presParOf" srcId="{D82E2EFA-6EED-4D02-ADEA-77392916ADF0}" destId="{4BCBE80D-C46E-46F1-A466-340C7C8898E6}" srcOrd="0" destOrd="0" presId="urn:microsoft.com/office/officeart/2005/8/layout/list1#1"/>
    <dgm:cxn modelId="{373E6565-7E74-4597-9925-9BF39D85D772}" type="presParOf" srcId="{D82E2EFA-6EED-4D02-ADEA-77392916ADF0}" destId="{B0222459-B36C-4294-88DF-B52DD6C2157C}" srcOrd="1" destOrd="0" presId="urn:microsoft.com/office/officeart/2005/8/layout/list1#1"/>
    <dgm:cxn modelId="{F0564191-D415-4205-836B-E5B1964F42C3}" type="presParOf" srcId="{ECADE4F4-1381-46B5-B67B-CAC38150F86B}" destId="{08B130F3-0523-4546-B045-F114DB004E54}" srcOrd="1" destOrd="0" presId="urn:microsoft.com/office/officeart/2005/8/layout/list1#1"/>
    <dgm:cxn modelId="{171A48C4-3A56-444F-AEC8-B34ABFEF73CB}" type="presParOf" srcId="{ECADE4F4-1381-46B5-B67B-CAC38150F86B}" destId="{734DE56E-CE8E-419E-9F43-7DE9C3FACCFA}" srcOrd="2" destOrd="0" presId="urn:microsoft.com/office/officeart/2005/8/layout/list1#1"/>
    <dgm:cxn modelId="{10915B08-5BB7-4A79-8A86-EC0764139DF6}" type="presParOf" srcId="{ECADE4F4-1381-46B5-B67B-CAC38150F86B}" destId="{AE4EBF51-102C-495E-A34E-3DF5040907A0}" srcOrd="3" destOrd="0" presId="urn:microsoft.com/office/officeart/2005/8/layout/list1#1"/>
    <dgm:cxn modelId="{9133903E-E03E-4378-9B7E-84E4B8CFE88E}" type="presParOf" srcId="{ECADE4F4-1381-46B5-B67B-CAC38150F86B}" destId="{79F75752-02F5-441B-ADF0-6BD72D466BD6}" srcOrd="4" destOrd="0" presId="urn:microsoft.com/office/officeart/2005/8/layout/list1#1"/>
    <dgm:cxn modelId="{D95348E5-17CF-4E97-99F5-C2FEF0020CE5}" type="presParOf" srcId="{79F75752-02F5-441B-ADF0-6BD72D466BD6}" destId="{A13D1F6C-5249-4B2C-9997-FFE566D1E1EA}" srcOrd="0" destOrd="0" presId="urn:microsoft.com/office/officeart/2005/8/layout/list1#1"/>
    <dgm:cxn modelId="{1EB61A66-BAC0-42BD-A9F3-5FE0CA58340B}" type="presParOf" srcId="{79F75752-02F5-441B-ADF0-6BD72D466BD6}" destId="{273A4F4B-6629-49E0-A298-AC01FA22F0BF}" srcOrd="1" destOrd="0" presId="urn:microsoft.com/office/officeart/2005/8/layout/list1#1"/>
    <dgm:cxn modelId="{8E3AA046-F0DD-4E6B-8C0C-C7655B0C483F}" type="presParOf" srcId="{ECADE4F4-1381-46B5-B67B-CAC38150F86B}" destId="{BCB7B74F-3E89-4C3D-9849-F6C22E978E31}" srcOrd="5" destOrd="0" presId="urn:microsoft.com/office/officeart/2005/8/layout/list1#1"/>
    <dgm:cxn modelId="{6C707D22-E1DA-4DB7-9994-D02AEF743BF3}" type="presParOf" srcId="{ECADE4F4-1381-46B5-B67B-CAC38150F86B}" destId="{625379AB-73A4-40FB-BD5C-4BFD01737746}" srcOrd="6" destOrd="0" presId="urn:microsoft.com/office/officeart/2005/8/layout/list1#1"/>
    <dgm:cxn modelId="{916C70CC-C49D-4641-BBD8-841072821398}" type="presParOf" srcId="{ECADE4F4-1381-46B5-B67B-CAC38150F86B}" destId="{AA3A4477-ED93-40A9-A27D-FC26E89EC78E}" srcOrd="7" destOrd="0" presId="urn:microsoft.com/office/officeart/2005/8/layout/list1#1"/>
    <dgm:cxn modelId="{45F6022C-3605-4416-B968-3CEC848DBF7C}" type="presParOf" srcId="{ECADE4F4-1381-46B5-B67B-CAC38150F86B}" destId="{588E22B5-3840-4625-9320-7FF00793160F}" srcOrd="8" destOrd="0" presId="urn:microsoft.com/office/officeart/2005/8/layout/list1#1"/>
    <dgm:cxn modelId="{2FCE759A-2967-4E3F-BCE5-5A751AF3D1C0}" type="presParOf" srcId="{588E22B5-3840-4625-9320-7FF00793160F}" destId="{6A503B22-4421-4AB9-BCC7-F11F294B6F61}" srcOrd="0" destOrd="0" presId="urn:microsoft.com/office/officeart/2005/8/layout/list1#1"/>
    <dgm:cxn modelId="{0B09BC92-C7DD-43CD-BE94-4192872344BC}" type="presParOf" srcId="{588E22B5-3840-4625-9320-7FF00793160F}" destId="{D2AE74B9-B7F9-41A3-B2D8-65A785271A92}" srcOrd="1" destOrd="0" presId="urn:microsoft.com/office/officeart/2005/8/layout/list1#1"/>
    <dgm:cxn modelId="{07065913-35AC-4077-B368-FE27FD1AB2E5}" type="presParOf" srcId="{ECADE4F4-1381-46B5-B67B-CAC38150F86B}" destId="{677EA6F7-566F-473F-BA9B-8ABDB073B614}" srcOrd="9" destOrd="0" presId="urn:microsoft.com/office/officeart/2005/8/layout/list1#1"/>
    <dgm:cxn modelId="{0FF99266-1550-409B-B270-72D8F5FFA89C}" type="presParOf" srcId="{ECADE4F4-1381-46B5-B67B-CAC38150F86B}" destId="{8714652B-2C2F-4FC7-9215-1256DB8ADA12}" srcOrd="10" destOrd="0" presId="urn:microsoft.com/office/officeart/2005/8/layout/list1#1"/>
    <dgm:cxn modelId="{4BF8B38D-41D5-4E3C-B5A8-B33523375D41}" type="presParOf" srcId="{ECADE4F4-1381-46B5-B67B-CAC38150F86B}" destId="{9B14D766-8E53-426C-B271-561460659027}" srcOrd="11" destOrd="0" presId="urn:microsoft.com/office/officeart/2005/8/layout/list1#1"/>
    <dgm:cxn modelId="{A4D2405E-1E46-454B-8B66-ED4CDFC2EC90}" type="presParOf" srcId="{ECADE4F4-1381-46B5-B67B-CAC38150F86B}" destId="{38D04C7A-9218-47BB-AB34-CF0BE07C5D57}" srcOrd="12" destOrd="0" presId="urn:microsoft.com/office/officeart/2005/8/layout/list1#1"/>
    <dgm:cxn modelId="{2E68D584-7F61-499C-AA18-E3242E6A44BE}" type="presParOf" srcId="{38D04C7A-9218-47BB-AB34-CF0BE07C5D57}" destId="{D5A385AA-45D2-4B79-A8A6-1EAFE9A49075}" srcOrd="0" destOrd="0" presId="urn:microsoft.com/office/officeart/2005/8/layout/list1#1"/>
    <dgm:cxn modelId="{1DDABD31-F54D-437C-8DEF-10A23538935C}" type="presParOf" srcId="{38D04C7A-9218-47BB-AB34-CF0BE07C5D57}" destId="{16B833B4-521C-46BB-9BE7-6AF5CD948989}" srcOrd="1" destOrd="0" presId="urn:microsoft.com/office/officeart/2005/8/layout/list1#1"/>
    <dgm:cxn modelId="{43771A2D-AFA9-466F-9FF3-88876CBDA825}" type="presParOf" srcId="{ECADE4F4-1381-46B5-B67B-CAC38150F86B}" destId="{AACEB106-8D7E-4AD0-ADC3-280C24FF526A}" srcOrd="13" destOrd="0" presId="urn:microsoft.com/office/officeart/2005/8/layout/list1#1"/>
    <dgm:cxn modelId="{DE832D5C-07D1-47CA-BD14-095400BC77A2}" type="presParOf" srcId="{ECADE4F4-1381-46B5-B67B-CAC38150F86B}" destId="{06B737D3-444D-43D7-9CC2-1CAF406FBCA0}" srcOrd="14" destOrd="0" presId="urn:microsoft.com/office/officeart/2005/8/layout/list1#1"/>
    <dgm:cxn modelId="{EC46D49E-D12C-49FE-AD88-35A781A3BB90}" type="presParOf" srcId="{ECADE4F4-1381-46B5-B67B-CAC38150F86B}" destId="{C47EB67E-8F48-43FD-A9D1-339682A68253}" srcOrd="15" destOrd="0" presId="urn:microsoft.com/office/officeart/2005/8/layout/list1#1"/>
    <dgm:cxn modelId="{3240F346-5C0E-473B-B06C-2B5CB02A35B2}" type="presParOf" srcId="{ECADE4F4-1381-46B5-B67B-CAC38150F86B}" destId="{866F988A-EB5F-4CAD-8287-BBE1D74FADF4}" srcOrd="16" destOrd="0" presId="urn:microsoft.com/office/officeart/2005/8/layout/list1#1"/>
    <dgm:cxn modelId="{7308D2EC-B40F-4819-8EE8-8D30C0F1F8CA}" type="presParOf" srcId="{866F988A-EB5F-4CAD-8287-BBE1D74FADF4}" destId="{FA3AF386-AD4D-4B85-B9F2-14E315816EE4}" srcOrd="0" destOrd="0" presId="urn:microsoft.com/office/officeart/2005/8/layout/list1#1"/>
    <dgm:cxn modelId="{B97DB766-1CD1-4E1F-8481-99D8C7B2CCE3}" type="presParOf" srcId="{866F988A-EB5F-4CAD-8287-BBE1D74FADF4}" destId="{D70EA9CA-F56E-4264-8D8E-88B661490720}" srcOrd="1" destOrd="0" presId="urn:microsoft.com/office/officeart/2005/8/layout/list1#1"/>
    <dgm:cxn modelId="{D72DAD76-4862-41B9-B3F9-CD8B6A6116A0}" type="presParOf" srcId="{ECADE4F4-1381-46B5-B67B-CAC38150F86B}" destId="{0D658176-BC70-432E-980D-7659CBE7EB55}" srcOrd="17" destOrd="0" presId="urn:microsoft.com/office/officeart/2005/8/layout/list1#1"/>
    <dgm:cxn modelId="{54235C32-8023-4538-95E4-54D04555C65C}" type="presParOf" srcId="{ECADE4F4-1381-46B5-B67B-CAC38150F86B}" destId="{F5692370-1E06-4CD0-8C04-C31CB586C0D0}" srcOrd="18" destOrd="0" presId="urn:microsoft.com/office/officeart/2005/8/layout/list1#1"/>
    <dgm:cxn modelId="{ED134895-EA6B-4F4F-8FAB-EBB80456CDB1}" type="presParOf" srcId="{ECADE4F4-1381-46B5-B67B-CAC38150F86B}" destId="{BF803130-A200-445E-9850-E5608024B292}" srcOrd="19" destOrd="0" presId="urn:microsoft.com/office/officeart/2005/8/layout/list1#1"/>
    <dgm:cxn modelId="{ACAC5B00-6D68-40A6-8D6B-52B8ECA692B1}" type="presParOf" srcId="{ECADE4F4-1381-46B5-B67B-CAC38150F86B}" destId="{94447970-24D5-4633-97A9-9DB22C45DD82}" srcOrd="20" destOrd="0" presId="urn:microsoft.com/office/officeart/2005/8/layout/list1#1"/>
    <dgm:cxn modelId="{58102AFD-A255-4A5D-B941-D06EA1196DD3}" type="presParOf" srcId="{94447970-24D5-4633-97A9-9DB22C45DD82}" destId="{489EC0F7-5780-4CA1-B2AD-A5C5B5C4578F}" srcOrd="0" destOrd="0" presId="urn:microsoft.com/office/officeart/2005/8/layout/list1#1"/>
    <dgm:cxn modelId="{1F27CB06-AB8F-47FE-A5C0-3A1706DA03DE}" type="presParOf" srcId="{94447970-24D5-4633-97A9-9DB22C45DD82}" destId="{8FAC5473-BC78-44F6-A49E-A5E6BF08AAEE}" srcOrd="1" destOrd="0" presId="urn:microsoft.com/office/officeart/2005/8/layout/list1#1"/>
    <dgm:cxn modelId="{81EE534E-6ABE-411D-A2B4-A2371025AE55}" type="presParOf" srcId="{ECADE4F4-1381-46B5-B67B-CAC38150F86B}" destId="{B1E8A7F9-6A11-408D-B65C-9A0C5BCB4866}" srcOrd="21" destOrd="0" presId="urn:microsoft.com/office/officeart/2005/8/layout/list1#1"/>
    <dgm:cxn modelId="{7EDB0DF8-E5B9-44F5-99F7-BFD88253B0F1}" type="presParOf" srcId="{ECADE4F4-1381-46B5-B67B-CAC38150F86B}" destId="{9D017D8D-3409-4814-B9B5-DB95633C6A8D}" srcOrd="2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DE56E-CE8E-419E-9F43-7DE9C3FACCFA}">
      <dsp:nvSpPr>
        <dsp:cNvPr id="0" name=""/>
        <dsp:cNvSpPr/>
      </dsp:nvSpPr>
      <dsp:spPr>
        <a:xfrm>
          <a:off x="0" y="32070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22459-B36C-4294-88DF-B52DD6C2157C}">
      <dsp:nvSpPr>
        <dsp:cNvPr id="0" name=""/>
        <dsp:cNvSpPr/>
      </dsp:nvSpPr>
      <dsp:spPr>
        <a:xfrm>
          <a:off x="526217" y="5502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一、调查统计</a:t>
          </a:r>
          <a:endParaRPr lang="en-US" sz="1800" kern="1200" dirty="0"/>
        </a:p>
      </dsp:txBody>
      <dsp:txXfrm>
        <a:off x="552156" y="80961"/>
        <a:ext cx="7315162" cy="479482"/>
      </dsp:txXfrm>
    </dsp:sp>
    <dsp:sp modelId="{625379AB-73A4-40FB-BD5C-4BFD01737746}">
      <dsp:nvSpPr>
        <dsp:cNvPr id="0" name=""/>
        <dsp:cNvSpPr/>
      </dsp:nvSpPr>
      <dsp:spPr>
        <a:xfrm>
          <a:off x="0" y="113718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A4F4B-6629-49E0-A298-AC01FA22F0BF}">
      <dsp:nvSpPr>
        <dsp:cNvPr id="0" name=""/>
        <dsp:cNvSpPr/>
      </dsp:nvSpPr>
      <dsp:spPr>
        <a:xfrm>
          <a:off x="526217" y="87150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baseline="0" dirty="0"/>
            <a:t>二、</a:t>
          </a:r>
          <a:r>
            <a:rPr lang="zh-CN" sz="1800" kern="1200" baseline="0" dirty="0" smtClean="0"/>
            <a:t>项目</a:t>
          </a:r>
          <a:r>
            <a:rPr lang="zh-CN" altLang="en-US" sz="1800" kern="1200" baseline="0" dirty="0" smtClean="0"/>
            <a:t>介绍</a:t>
          </a:r>
          <a:endParaRPr lang="en-US" sz="1800" kern="1200" dirty="0"/>
        </a:p>
      </dsp:txBody>
      <dsp:txXfrm>
        <a:off x="552156" y="897441"/>
        <a:ext cx="7315162" cy="479482"/>
      </dsp:txXfrm>
    </dsp:sp>
    <dsp:sp modelId="{8714652B-2C2F-4FC7-9215-1256DB8ADA12}">
      <dsp:nvSpPr>
        <dsp:cNvPr id="0" name=""/>
        <dsp:cNvSpPr/>
      </dsp:nvSpPr>
      <dsp:spPr>
        <a:xfrm>
          <a:off x="0" y="195366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E74B9-B7F9-41A3-B2D8-65A785271A92}">
      <dsp:nvSpPr>
        <dsp:cNvPr id="0" name=""/>
        <dsp:cNvSpPr/>
      </dsp:nvSpPr>
      <dsp:spPr>
        <a:xfrm>
          <a:off x="526217" y="168798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baseline="0" dirty="0" smtClean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三、具体功能实现</a:t>
          </a:r>
          <a:endParaRPr lang="en-US" sz="1800" kern="1200" dirty="0"/>
        </a:p>
      </dsp:txBody>
      <dsp:txXfrm>
        <a:off x="552156" y="1713921"/>
        <a:ext cx="7315162" cy="479482"/>
      </dsp:txXfrm>
    </dsp:sp>
    <dsp:sp modelId="{06B737D3-444D-43D7-9CC2-1CAF406FBCA0}">
      <dsp:nvSpPr>
        <dsp:cNvPr id="0" name=""/>
        <dsp:cNvSpPr/>
      </dsp:nvSpPr>
      <dsp:spPr>
        <a:xfrm>
          <a:off x="0" y="277014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833B4-521C-46BB-9BE7-6AF5CD948989}">
      <dsp:nvSpPr>
        <dsp:cNvPr id="0" name=""/>
        <dsp:cNvSpPr/>
      </dsp:nvSpPr>
      <dsp:spPr>
        <a:xfrm>
          <a:off x="526217" y="250446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baseline="0" dirty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四</a:t>
          </a:r>
          <a:r>
            <a:rPr lang="zh-CN" altLang="en-US" sz="1800" kern="1200" baseline="0" dirty="0" smtClean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、可行性分析</a:t>
          </a:r>
          <a:endParaRPr lang="en-US" sz="1800" kern="1200" baseline="0" dirty="0">
            <a:solidFill>
              <a:srgbClr val="FFFFFF"/>
            </a:solidFill>
            <a:latin typeface="Meiryo UI" panose="020B0604030504040204" charset="-128"/>
            <a:ea typeface="+mn-ea"/>
            <a:cs typeface="+mn-cs"/>
          </a:endParaRPr>
        </a:p>
      </dsp:txBody>
      <dsp:txXfrm>
        <a:off x="552156" y="2530401"/>
        <a:ext cx="7315162" cy="479482"/>
      </dsp:txXfrm>
    </dsp:sp>
    <dsp:sp modelId="{F5692370-1E06-4CD0-8C04-C31CB586C0D0}">
      <dsp:nvSpPr>
        <dsp:cNvPr id="0" name=""/>
        <dsp:cNvSpPr/>
      </dsp:nvSpPr>
      <dsp:spPr>
        <a:xfrm>
          <a:off x="0" y="358662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EA9CA-F56E-4264-8D8E-88B661490720}">
      <dsp:nvSpPr>
        <dsp:cNvPr id="0" name=""/>
        <dsp:cNvSpPr/>
      </dsp:nvSpPr>
      <dsp:spPr>
        <a:xfrm>
          <a:off x="526217" y="332094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baseline="0" dirty="0"/>
            <a:t>五、</a:t>
          </a:r>
          <a:r>
            <a:rPr lang="zh-CN" sz="1800" kern="1200" baseline="0" dirty="0"/>
            <a:t>参考资料</a:t>
          </a:r>
          <a:endParaRPr lang="en-US" sz="1800" kern="1200" dirty="0"/>
        </a:p>
      </dsp:txBody>
      <dsp:txXfrm>
        <a:off x="552156" y="3346881"/>
        <a:ext cx="7315162" cy="479482"/>
      </dsp:txXfrm>
    </dsp:sp>
    <dsp:sp modelId="{9D017D8D-3409-4814-B9B5-DB95633C6A8D}">
      <dsp:nvSpPr>
        <dsp:cNvPr id="0" name=""/>
        <dsp:cNvSpPr/>
      </dsp:nvSpPr>
      <dsp:spPr>
        <a:xfrm>
          <a:off x="0" y="440310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5473-BC78-44F6-A49E-A5E6BF08AAEE}">
      <dsp:nvSpPr>
        <dsp:cNvPr id="0" name=""/>
        <dsp:cNvSpPr/>
      </dsp:nvSpPr>
      <dsp:spPr>
        <a:xfrm>
          <a:off x="526217" y="413742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baseline="0" dirty="0"/>
            <a:t>六、</a:t>
          </a:r>
          <a:r>
            <a:rPr lang="zh-CN" sz="1800" kern="1200" baseline="0" dirty="0"/>
            <a:t>组员分工</a:t>
          </a:r>
          <a:r>
            <a:rPr lang="zh-CN" altLang="en-US" sz="1800" kern="1200" baseline="0" dirty="0"/>
            <a:t>及评价</a:t>
          </a:r>
          <a:endParaRPr lang="en-US" sz="1800" kern="1200" dirty="0"/>
        </a:p>
      </dsp:txBody>
      <dsp:txXfrm>
        <a:off x="552156" y="4163361"/>
        <a:ext cx="731516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2020/10/15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734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2020/10/15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</a:p>
          <a:p>
            <a:pPr lvl="1" rtl="0"/>
            <a:r>
              <a:rPr lang="en-US" noProof="0" dirty="0"/>
              <a:t>第二级</a:t>
            </a:r>
          </a:p>
          <a:p>
            <a:pPr lvl="2" rtl="0"/>
            <a:r>
              <a:rPr lang="en-US" noProof="0" dirty="0"/>
              <a:t>第三级</a:t>
            </a:r>
          </a:p>
          <a:p>
            <a:pPr lvl="3" rtl="0"/>
            <a:r>
              <a:rPr lang="en-US" noProof="0" dirty="0"/>
              <a:t>第四级</a:t>
            </a:r>
          </a:p>
          <a:p>
            <a:pPr lvl="4" rtl="0"/>
            <a:r>
              <a:rPr 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9236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1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3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08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2020/10/15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2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/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/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/>
          <p:cNvSpPr/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/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3" name="直接连接符​​(S) 2"/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/>
          <p:cNvSpPr/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/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/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/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28" name="直接连接符​​(S) 27"/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2020/10/15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/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21" name="长方形 20"/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24" name="直接连接符​​(S) 23"/>
          <p:cNvCxnSpPr/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2020/10/15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</a:p>
          <a:p>
            <a:pPr lvl="1" rtl="0"/>
            <a:r>
              <a:rPr lang="en-US" noProof="0"/>
              <a:t>第二级</a:t>
            </a:r>
          </a:p>
          <a:p>
            <a:pPr lvl="2" rtl="0"/>
            <a:r>
              <a:rPr lang="en-US" noProof="0"/>
              <a:t>第三级</a:t>
            </a:r>
          </a:p>
          <a:p>
            <a:pPr lvl="3" rtl="0"/>
            <a:r>
              <a:rPr lang="en-US" noProof="0"/>
              <a:t>第四级</a:t>
            </a:r>
          </a:p>
          <a:p>
            <a:pPr lvl="4" rtl="0"/>
            <a:r>
              <a:rPr 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2020/10/15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01165" y="2651760"/>
            <a:ext cx="8789035" cy="1120775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zh-CN" sz="6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花友记</a:t>
            </a: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sz="3200" dirty="0"/>
              <a:t>G05</a:t>
            </a:r>
          </a:p>
          <a:p>
            <a:pPr rtl="0"/>
            <a:r>
              <a:rPr lang="zh-CN" altLang="en-US" sz="3200" dirty="0"/>
              <a:t>李晓菁（组长）、邵美芝、苗皓淇</a:t>
            </a:r>
            <a:endParaRPr 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731645" y="2981960"/>
            <a:ext cx="8758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基于微信小程序的</a:t>
            </a:r>
            <a:r>
              <a:rPr lang="en-US" altLang="zh-CN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花卉识别与分享社区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桌子上有许多水果和蔬菜&#10;&#10;描述已自动生成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9662" r="9164" b="-1"/>
          <a:stretch>
            <a:fillRect/>
          </a:stretch>
        </p:blipFill>
        <p:spPr>
          <a:xfrm>
            <a:off x="6655634" y="37553"/>
            <a:ext cx="5536366" cy="6820447"/>
          </a:xfrm>
          <a:noFill/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/>
              <a:t>项目介绍</a:t>
            </a:r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>
            <a:normAutofit/>
          </a:bodyPr>
          <a:lstStyle/>
          <a:p>
            <a:pPr rtl="0"/>
            <a:r>
              <a:rPr lang="zh-CN" altLang="zh-CN" dirty="0">
                <a:effectLst/>
              </a:rPr>
              <a:t>我们打算制作一款具有拍照识花技术</a:t>
            </a:r>
            <a:r>
              <a:rPr lang="zh-CN" altLang="en-US" dirty="0">
                <a:effectLst/>
              </a:rPr>
              <a:t>，</a:t>
            </a:r>
            <a:r>
              <a:rPr lang="zh-CN" altLang="zh-CN" dirty="0">
                <a:effectLst/>
              </a:rPr>
              <a:t>同时有社区交流的微信小程序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pPr rtl="0"/>
            <a:r>
              <a:rPr lang="zh-CN" altLang="en-US" dirty="0">
                <a:effectLst/>
              </a:rPr>
              <a:t>用户可以通过小程序识别照片中的植物，同时会提供相关诗词和图片供学习，欣赏。</a:t>
            </a:r>
            <a:endParaRPr lang="en-US" altLang="zh-CN" dirty="0">
              <a:effectLst/>
            </a:endParaRPr>
          </a:p>
          <a:p>
            <a:pPr rtl="0"/>
            <a:r>
              <a:rPr lang="zh-CN" altLang="en-US" dirty="0"/>
              <a:t>用户还能够参与花友社区分享自己对植物的理解和喜爱，还能和其他用户进行交流和互动。</a:t>
            </a:r>
            <a:endParaRPr lang="en-US" altLang="zh-CN" dirty="0"/>
          </a:p>
          <a:p>
            <a:pPr rtl="0"/>
            <a:r>
              <a:rPr lang="zh-CN" altLang="en-US" dirty="0"/>
              <a:t>本程序旨在提高人们对身边植物的了解和认识，对中国诗词文化的传播和学习，以及提供以花会友的社交平台。</a:t>
            </a:r>
            <a:endParaRPr lang="en-US" altLang="zh-CN" dirty="0"/>
          </a:p>
          <a:p>
            <a:r>
              <a:rPr lang="zh-CN" altLang="en-US" dirty="0"/>
              <a:t>借鉴相似</a:t>
            </a:r>
            <a:r>
              <a:rPr lang="en-US" altLang="zh-CN" dirty="0"/>
              <a:t>APP——</a:t>
            </a:r>
            <a:r>
              <a:rPr lang="zh-CN" altLang="en-US" dirty="0"/>
              <a:t>“形色”</a:t>
            </a:r>
            <a:r>
              <a:rPr lang="en-US" altLang="zh-CN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[1]</a:t>
            </a:r>
            <a:endParaRPr lang="en-US" baseline="30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731" y="4998085"/>
            <a:ext cx="1242848" cy="1178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拍照识花功能</a:t>
            </a:r>
            <a:r>
              <a:rPr lang="en-US" altLang="zh-CN" dirty="0"/>
              <a:t>——</a:t>
            </a:r>
            <a:r>
              <a:rPr lang="zh-CN" altLang="en-US" dirty="0"/>
              <a:t>功能模拟图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92" y="2104265"/>
            <a:ext cx="2214787" cy="42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6" y="2592482"/>
            <a:ext cx="1915041" cy="3142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5155431" y="2112578"/>
            <a:ext cx="2214788" cy="4103335"/>
            <a:chOff x="2051229" y="136635"/>
            <a:chExt cx="340770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229" y="136635"/>
              <a:ext cx="3407702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503" y="972935"/>
              <a:ext cx="2932615" cy="5218298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294419" y="1916315"/>
            <a:ext cx="2173754" cy="4204947"/>
            <a:chOff x="7498904" y="168530"/>
            <a:chExt cx="3308060" cy="68580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8904" y="168530"/>
              <a:ext cx="3308060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125" y="975923"/>
              <a:ext cx="2948416" cy="5296106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503510" y="2345650"/>
            <a:ext cx="1280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打开相机进行拍照</a:t>
            </a:r>
          </a:p>
        </p:txBody>
      </p:sp>
      <p:sp>
        <p:nvSpPr>
          <p:cNvPr id="24" name="箭头: 上弧形 23"/>
          <p:cNvSpPr/>
          <p:nvPr/>
        </p:nvSpPr>
        <p:spPr>
          <a:xfrm>
            <a:off x="3910473" y="2219848"/>
            <a:ext cx="1226641" cy="572813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09174" y="1844566"/>
            <a:ext cx="7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识别</a:t>
            </a:r>
          </a:p>
        </p:txBody>
      </p:sp>
      <p:sp>
        <p:nvSpPr>
          <p:cNvPr id="26" name="箭头: 上弧形 25"/>
          <p:cNvSpPr/>
          <p:nvPr/>
        </p:nvSpPr>
        <p:spPr>
          <a:xfrm>
            <a:off x="7370217" y="2219848"/>
            <a:ext cx="942499" cy="486566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70803" y="1814444"/>
            <a:ext cx="1141325" cy="37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生成美图</a:t>
            </a:r>
          </a:p>
        </p:txBody>
      </p:sp>
      <p:sp>
        <p:nvSpPr>
          <p:cNvPr id="28" name="矩形 27"/>
          <p:cNvSpPr/>
          <p:nvPr/>
        </p:nvSpPr>
        <p:spPr>
          <a:xfrm>
            <a:off x="2916621" y="5134303"/>
            <a:ext cx="635876" cy="1418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连接符: 肘形 29"/>
          <p:cNvCxnSpPr/>
          <p:nvPr/>
        </p:nvCxnSpPr>
        <p:spPr>
          <a:xfrm rot="10800000">
            <a:off x="4598277" y="4356539"/>
            <a:ext cx="1098331" cy="4151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030717" y="4099034"/>
            <a:ext cx="63823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点进查看详情，获得该植物的更多信息。</a:t>
            </a:r>
          </a:p>
        </p:txBody>
      </p:sp>
      <p:cxnSp>
        <p:nvCxnSpPr>
          <p:cNvPr id="33" name="连接符: 肘形 32"/>
          <p:cNvCxnSpPr/>
          <p:nvPr/>
        </p:nvCxnSpPr>
        <p:spPr>
          <a:xfrm rot="10800000">
            <a:off x="7966841" y="4000394"/>
            <a:ext cx="672662" cy="266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/>
          <p:nvPr/>
        </p:nvCxnSpPr>
        <p:spPr>
          <a:xfrm rot="10800000" flipV="1">
            <a:off x="8028508" y="5592762"/>
            <a:ext cx="406858" cy="336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8401674" y="4945241"/>
            <a:ext cx="1986934" cy="50930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0" name="连接符: 肘形 39"/>
          <p:cNvCxnSpPr>
            <a:stCxn id="36" idx="3"/>
          </p:cNvCxnSpPr>
          <p:nvPr/>
        </p:nvCxnSpPr>
        <p:spPr>
          <a:xfrm flipV="1">
            <a:off x="10388608" y="4771699"/>
            <a:ext cx="563171" cy="428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995900" y="4614082"/>
            <a:ext cx="56317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选择模板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525430" y="5658644"/>
            <a:ext cx="59241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分享转发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501115" y="3730428"/>
            <a:ext cx="5783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生成诗词</a:t>
            </a:r>
          </a:p>
        </p:txBody>
      </p:sp>
      <p:cxnSp>
        <p:nvCxnSpPr>
          <p:cNvPr id="45" name="连接符: 肘形 44"/>
          <p:cNvCxnSpPr/>
          <p:nvPr/>
        </p:nvCxnSpPr>
        <p:spPr>
          <a:xfrm flipV="1">
            <a:off x="10226566" y="2278329"/>
            <a:ext cx="562303" cy="189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862441" y="2186152"/>
            <a:ext cx="549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下载美图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 animBg="1"/>
      <p:bldP spid="27" grpId="0"/>
      <p:bldP spid="31" grpId="0"/>
      <p:bldP spid="36" grpId="0" animBg="1"/>
      <p:bldP spid="41" grpId="0"/>
      <p:bldP spid="42" grpId="0"/>
      <p:bldP spid="43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社区交流</a:t>
            </a:r>
            <a:r>
              <a:rPr lang="zh-CN" altLang="en-US" dirty="0" smtClean="0"/>
              <a:t>功能：我们做的区别于它，是类似朋友圈功能，通过关注方式“</a:t>
            </a:r>
            <a:r>
              <a:rPr lang="zh-CN" altLang="en-US" dirty="0"/>
              <a:t>加朋友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96801" y="1786759"/>
            <a:ext cx="2181820" cy="4390204"/>
            <a:chOff x="1588411" y="1834056"/>
            <a:chExt cx="2337188" cy="48452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8411" y="1834056"/>
              <a:ext cx="2337188" cy="48452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222" y="2386045"/>
              <a:ext cx="2093565" cy="374129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8956580" y="1587061"/>
            <a:ext cx="2397220" cy="4552737"/>
            <a:chOff x="1560785" y="210207"/>
            <a:chExt cx="3397020" cy="6858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0785" y="210207"/>
              <a:ext cx="3397020" cy="6858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511" y="885296"/>
              <a:ext cx="2977144" cy="548154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752040" y="1786759"/>
            <a:ext cx="2337188" cy="4390204"/>
            <a:chOff x="7078670" y="593835"/>
            <a:chExt cx="339702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8670" y="593835"/>
              <a:ext cx="339702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1361" y="1264837"/>
              <a:ext cx="2970969" cy="5490190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646248" y="1974740"/>
            <a:ext cx="83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文章广场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678619" y="1995760"/>
            <a:ext cx="117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文章详情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677073" y="2021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个人主页</a:t>
            </a:r>
          </a:p>
        </p:txBody>
      </p:sp>
      <p:sp>
        <p:nvSpPr>
          <p:cNvPr id="27" name="箭头: 上弧形 26"/>
          <p:cNvSpPr/>
          <p:nvPr/>
        </p:nvSpPr>
        <p:spPr>
          <a:xfrm>
            <a:off x="3708697" y="2390462"/>
            <a:ext cx="1064675" cy="593741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41687" y="5475890"/>
            <a:ext cx="286354" cy="157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884688" y="5432618"/>
            <a:ext cx="286354" cy="2415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77073" y="3429000"/>
            <a:ext cx="105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识花时间轴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233584" y="1288881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消息</a:t>
            </a:r>
          </a:p>
        </p:txBody>
      </p:sp>
      <p:sp>
        <p:nvSpPr>
          <p:cNvPr id="34" name="矩形 33"/>
          <p:cNvSpPr/>
          <p:nvPr/>
        </p:nvSpPr>
        <p:spPr>
          <a:xfrm>
            <a:off x="9609135" y="5456291"/>
            <a:ext cx="286354" cy="157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446421" y="5435244"/>
            <a:ext cx="286354" cy="2415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091878" y="2916621"/>
            <a:ext cx="2100921" cy="250250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连接符: 肘形 42"/>
          <p:cNvCxnSpPr/>
          <p:nvPr/>
        </p:nvCxnSpPr>
        <p:spPr>
          <a:xfrm rot="10800000" flipV="1">
            <a:off x="8518634" y="3510454"/>
            <a:ext cx="573244" cy="68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/>
          <p:nvPr/>
        </p:nvCxnSpPr>
        <p:spPr>
          <a:xfrm rot="16200000" flipV="1">
            <a:off x="10302874" y="1763218"/>
            <a:ext cx="593619" cy="168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2" grpId="0"/>
      <p:bldP spid="34" grpId="0" animBg="1"/>
      <p:bldP spid="36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3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 smtClean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具体功能实现</a:t>
            </a:r>
            <a:endParaRPr lang="zh-CN" altLang="en-US" sz="6000" b="1" dirty="0">
              <a:solidFill>
                <a:srgbClr val="93DBF5"/>
              </a:solidFill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2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具体功能</a:t>
            </a:r>
            <a:r>
              <a:rPr lang="zh-CN" altLang="en-US" dirty="0" smtClean="0"/>
              <a:t>实现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功能导图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543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具体功能</a:t>
            </a:r>
            <a:r>
              <a:rPr lang="zh-CN" altLang="en-US" dirty="0" smtClean="0"/>
              <a:t>实现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流程图 </a:t>
            </a:r>
            <a:r>
              <a:rPr lang="en-US" altLang="zh-CN" kern="100" baseline="300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</a:t>
            </a:r>
            <a:r>
              <a:rPr lang="en-US" altLang="zh-CN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 [3] [4][5]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aseline="30000" dirty="0"/>
          </a:p>
        </p:txBody>
      </p:sp>
      <p:pic>
        <p:nvPicPr>
          <p:cNvPr id="88" name="图片 87" descr="图示, 示意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58" y="1913855"/>
            <a:ext cx="8920228" cy="3524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前端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后端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具体功能实现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297850" cy="31024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工具：微信开发者工具</a:t>
            </a:r>
            <a:endParaRPr lang="en-US" altLang="zh-CN" dirty="0"/>
          </a:p>
          <a:p>
            <a:r>
              <a:rPr lang="zh-CN" altLang="en-US" dirty="0" smtClean="0"/>
              <a:t>语言：类似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的前端开发语言</a:t>
            </a:r>
            <a:endParaRPr lang="en-US" altLang="zh-CN" dirty="0" smtClean="0"/>
          </a:p>
          <a:p>
            <a:r>
              <a:rPr lang="zh-CN" altLang="en-US" dirty="0" smtClean="0"/>
              <a:t>学习文档：</a:t>
            </a:r>
            <a:r>
              <a:rPr lang="zh-CN" altLang="en-US" dirty="0"/>
              <a:t>微信小程序官方开发者文档</a:t>
            </a:r>
            <a:r>
              <a:rPr lang="en-US" altLang="zh-C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</a:t>
            </a:r>
            <a:r>
              <a:rPr lang="en-US" altLang="zh-C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工具：</a:t>
            </a:r>
            <a:r>
              <a:rPr lang="en-US" altLang="zh-CN" dirty="0"/>
              <a:t>eclipse/</a:t>
            </a:r>
            <a:r>
              <a:rPr lang="en-US" altLang="zh-CN" dirty="0" err="1"/>
              <a:t>IDEA,tomcat</a:t>
            </a:r>
            <a:endParaRPr lang="en-US" altLang="zh-CN" dirty="0"/>
          </a:p>
          <a:p>
            <a:pPr rtl="0"/>
            <a:r>
              <a:rPr lang="zh-CN" altLang="en-US" dirty="0"/>
              <a:t>语言：</a:t>
            </a:r>
            <a:r>
              <a:rPr lang="en-US" altLang="zh-CN" dirty="0"/>
              <a:t>java</a:t>
            </a:r>
          </a:p>
          <a:p>
            <a:pPr rtl="0"/>
            <a:r>
              <a:rPr lang="zh-CN" altLang="en-US" dirty="0"/>
              <a:t>框架：</a:t>
            </a:r>
            <a:r>
              <a:rPr lang="en-US" altLang="zh-CN" dirty="0"/>
              <a:t>SSM</a:t>
            </a:r>
            <a:r>
              <a:rPr lang="zh-CN" altLang="en-US" dirty="0"/>
              <a:t>框架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2020/10/15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97" y="5067659"/>
            <a:ext cx="1343369" cy="10642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122" y="5213131"/>
            <a:ext cx="1411632" cy="1069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202" y="5213131"/>
            <a:ext cx="1082073" cy="10070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307" y="5107188"/>
            <a:ext cx="1399188" cy="106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后端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后端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拍照</a:t>
            </a:r>
            <a:r>
              <a:rPr lang="zh-CN" altLang="en-US" dirty="0"/>
              <a:t>识花和匹配诗词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具体功能实现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工具：</a:t>
            </a:r>
            <a:r>
              <a:rPr lang="en-US" altLang="zh-CN" dirty="0" err="1"/>
              <a:t>navicat</a:t>
            </a:r>
            <a:r>
              <a:rPr lang="zh-CN" altLang="en-US" dirty="0"/>
              <a:t>，</a:t>
            </a:r>
            <a:r>
              <a:rPr lang="en-US" altLang="zh-CN" dirty="0" err="1"/>
              <a:t>mysql</a:t>
            </a:r>
            <a:r>
              <a:rPr lang="zh-CN" altLang="en-US" dirty="0"/>
              <a:t>，    </a:t>
            </a:r>
            <a:r>
              <a:rPr lang="en-US" altLang="zh-CN" dirty="0" err="1"/>
              <a:t>powerDesigner</a:t>
            </a:r>
            <a:endParaRPr lang="en-US" altLang="zh-CN" dirty="0"/>
          </a:p>
          <a:p>
            <a:r>
              <a:rPr lang="zh-CN" altLang="en-US" dirty="0"/>
              <a:t>语言：</a:t>
            </a:r>
            <a:r>
              <a:rPr lang="en-US" altLang="zh-CN" dirty="0"/>
              <a:t>SQL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拍照识花调用现有</a:t>
            </a:r>
            <a:r>
              <a:rPr lang="en-US" altLang="zh-CN" dirty="0"/>
              <a:t>API</a:t>
            </a:r>
            <a:r>
              <a:rPr lang="en-US" altLang="zh-CN" baseline="30000" dirty="0"/>
              <a:t>[8]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beautifulsoup</a:t>
            </a:r>
            <a:r>
              <a:rPr lang="zh-CN" altLang="en-US" dirty="0"/>
              <a:t>等库，根据拍照识别得到的花名在线爬取对应诗词</a:t>
            </a:r>
          </a:p>
          <a:p>
            <a:r>
              <a:rPr lang="zh-CN" altLang="en-US" dirty="0"/>
              <a:t>对于每次查询，等概率随机展示一首对应主题的诗词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ECCED4-C13D-4D1F-B8FC-A7B400CA580B}" type="datetime1">
              <a:rPr lang="zh-CN" altLang="en-US" smtClean="0"/>
              <a:t>2020/10/15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09" y="4929352"/>
            <a:ext cx="1459899" cy="11776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83" y="4999311"/>
            <a:ext cx="1648713" cy="11776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05" y="4987550"/>
            <a:ext cx="1211966" cy="110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具体功能</a:t>
            </a:r>
            <a:r>
              <a:rPr lang="zh-CN" altLang="en-US" dirty="0" smtClean="0"/>
              <a:t>实现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样本库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ECCED4-C13D-4D1F-B8FC-A7B400CA580B}" type="datetime1">
              <a:rPr lang="zh-CN" altLang="en-US" smtClean="0"/>
              <a:t>2020/10/15</a:t>
            </a:fld>
            <a:endParaRPr 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4" y="1859902"/>
            <a:ext cx="4533227" cy="233591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77" y="1859902"/>
            <a:ext cx="4354286" cy="437053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42804" y="4939202"/>
            <a:ext cx="4772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这个样本库支持识别超过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万种通用植物和近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千种花卉，底层托管阿里云</a:t>
            </a:r>
            <a:r>
              <a:rPr lang="en-US" altLang="zh-CN" sz="1500" spc="1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Serverless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平台，性能稳定。检测用户上传的植物图片，返回植物名称、置信度信息。</a:t>
            </a:r>
          </a:p>
        </p:txBody>
      </p:sp>
    </p:spTree>
    <p:extLst>
      <p:ext uri="{BB962C8B-B14F-4D97-AF65-F5344CB8AC3E}">
        <p14:creationId xmlns:p14="http://schemas.microsoft.com/office/powerpoint/2010/main" val="17718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具体功能实现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b="1"/>
              <a:t>项目部署</a:t>
            </a:r>
            <a:endParaRPr lang="zh-CN" altLang="en-US" sz="1800"/>
          </a:p>
          <a:p>
            <a:r>
              <a:rPr lang="zh-CN" altLang="en-US"/>
              <a:t>代码托管平台：</a:t>
            </a:r>
            <a:r>
              <a:rPr lang="en-US" altLang="zh-CN"/>
              <a:t>GitHub</a:t>
            </a:r>
          </a:p>
          <a:p>
            <a:r>
              <a:rPr lang="zh-CN" altLang="en-US"/>
              <a:t>版本控制软件：</a:t>
            </a:r>
            <a:r>
              <a:rPr lang="en-US" altLang="zh-CN"/>
              <a:t>git</a:t>
            </a:r>
          </a:p>
          <a:p>
            <a:r>
              <a:rPr lang="zh-CN" altLang="en-US"/>
              <a:t>工具：</a:t>
            </a:r>
            <a:r>
              <a:rPr lang="en-US" altLang="zh-CN"/>
              <a:t>Git GUI</a:t>
            </a:r>
            <a:r>
              <a:rPr lang="zh-CN" altLang="en-US"/>
              <a:t>，</a:t>
            </a:r>
            <a:r>
              <a:rPr lang="en-US" altLang="zh-CN"/>
              <a:t>Git Bash</a:t>
            </a:r>
            <a:r>
              <a:rPr lang="zh-CN" altLang="en-US"/>
              <a:t>，</a:t>
            </a:r>
            <a:r>
              <a:rPr lang="en-US" altLang="zh-CN"/>
              <a:t>GitHub Desktop</a:t>
            </a:r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7D12C34A-CFB5-4FEF-8890-35108A34EACA}" type="datetime1">
              <a:rPr lang="zh-CN" altLang="en-US" smtClean="0"/>
              <a:t>2020/10/15</a:t>
            </a:fld>
            <a:endParaRPr 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656590" y="4575810"/>
            <a:ext cx="1367790" cy="11169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35" y="4500880"/>
            <a:ext cx="1567180" cy="1371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60" y="4575810"/>
            <a:ext cx="1390650" cy="1355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40" y="473075"/>
            <a:ext cx="5927725" cy="33870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r="25983"/>
          <a:stretch>
            <a:fillRect/>
          </a:stretch>
        </p:blipFill>
        <p:spPr>
          <a:xfrm>
            <a:off x="6098540" y="3860165"/>
            <a:ext cx="5799455" cy="2632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20" name="内容占位符 1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0045296"/>
              </p:ext>
            </p:extLst>
          </p:nvPr>
        </p:nvGraphicFramePr>
        <p:xfrm>
          <a:off x="838200" y="1265238"/>
          <a:ext cx="10524344" cy="491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4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 smtClean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可行性分析</a:t>
            </a:r>
            <a:endParaRPr lang="zh-CN" altLang="en-US" sz="6000" b="1" dirty="0">
              <a:solidFill>
                <a:srgbClr val="93DBF5"/>
              </a:solidFill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可行性分析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3904346" y="1056967"/>
            <a:ext cx="7464849" cy="17702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开发的风险：预计能在时间等限定范围内，设计出项目必须地功能和性能。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资源的有效性：小组成员对涉及的技术都有一定的了解。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现有的技术可以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支持这个项目。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对比于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APP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微信小程序开发相对简单不用考虑多平台，对比网页，微信小程序能够利用手机的便捷性实现随时拍照。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3910198" y="2937061"/>
            <a:ext cx="7464849" cy="14467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有形效益：使用的工具、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框架大都为开源项目，目前将使用到的腾讯云服务器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优惠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年，腾讯云对象存储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10G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年）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/90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，阿里云植物样本库三万五千次</a:t>
            </a:r>
            <a:r>
              <a:rPr lang="en-US" altLang="zh-CN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/100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元，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开发经费比较低。预计未来刚开始主要还是开源免费，等项目做大了再添加广告，赚点</a:t>
            </a:r>
            <a:r>
              <a:rPr lang="zh-CN" altLang="en-US" sz="15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钱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3910198" y="4493618"/>
            <a:ext cx="7464850" cy="17969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使用的数据来源都是公开的，基本功能模块普遍存在，不存在侵权行为。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软件操作方式适合用户所在组织内可行，事先做过需求调研，存在潜在大量的适用人群。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现有管理制度比较简单（开发人员与用户），容易实施，定时管理发布内容，人员素质可行性高。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6" name="稻壳儿小白白(http://dwz.cn/Wu2UP)"/>
          <p:cNvSpPr>
            <a:spLocks noEditPoints="1"/>
          </p:cNvSpPr>
          <p:nvPr/>
        </p:nvSpPr>
        <p:spPr bwMode="auto">
          <a:xfrm rot="20711458">
            <a:off x="696521" y="2239769"/>
            <a:ext cx="1403389" cy="3823132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BB9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稻壳儿小白白(http://dwz.cn/Wu2UP)"/>
          <p:cNvSpPr/>
          <p:nvPr/>
        </p:nvSpPr>
        <p:spPr bwMode="auto">
          <a:xfrm rot="1079596">
            <a:off x="1945170" y="4664114"/>
            <a:ext cx="1761776" cy="103304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稻壳儿小白白(http://dwz.cn/Wu2UP)"/>
          <p:cNvSpPr/>
          <p:nvPr/>
        </p:nvSpPr>
        <p:spPr bwMode="auto">
          <a:xfrm rot="1064904">
            <a:off x="1934737" y="4564157"/>
            <a:ext cx="1761776" cy="1033041"/>
          </a:xfrm>
          <a:prstGeom prst="roundRect">
            <a:avLst/>
          </a:prstGeom>
          <a:solidFill>
            <a:srgbClr val="63CFF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社会可行性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稻壳儿小白白(http://dwz.cn/Wu2UP)"/>
          <p:cNvSpPr/>
          <p:nvPr/>
        </p:nvSpPr>
        <p:spPr>
          <a:xfrm rot="17768449">
            <a:off x="2101281" y="4725804"/>
            <a:ext cx="269114" cy="1645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稻壳儿小白白(http://dwz.cn/Wu2UP)"/>
          <p:cNvSpPr/>
          <p:nvPr/>
        </p:nvSpPr>
        <p:spPr>
          <a:xfrm rot="19778906">
            <a:off x="1641164" y="2992595"/>
            <a:ext cx="96342" cy="1967013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稻壳儿小白白(http://dwz.cn/Wu2UP)"/>
          <p:cNvSpPr/>
          <p:nvPr/>
        </p:nvSpPr>
        <p:spPr bwMode="auto">
          <a:xfrm rot="590150">
            <a:off x="2027340" y="3141453"/>
            <a:ext cx="1761776" cy="103304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稻壳儿小白白(http://dwz.cn/Wu2UP)"/>
          <p:cNvSpPr/>
          <p:nvPr/>
        </p:nvSpPr>
        <p:spPr bwMode="auto">
          <a:xfrm rot="537238">
            <a:off x="1994503" y="3057206"/>
            <a:ext cx="1761776" cy="1033041"/>
          </a:xfrm>
          <a:prstGeom prst="roundRect">
            <a:avLst/>
          </a:prstGeom>
          <a:solidFill>
            <a:srgbClr val="63CFF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经济可行性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稻壳儿小白白(http://dwz.cn/Wu2UP)"/>
          <p:cNvSpPr/>
          <p:nvPr/>
        </p:nvSpPr>
        <p:spPr>
          <a:xfrm rot="16765596">
            <a:off x="2104824" y="3414655"/>
            <a:ext cx="269114" cy="1645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稻壳儿小白白(http://dwz.cn/Wu2UP)"/>
          <p:cNvSpPr/>
          <p:nvPr/>
        </p:nvSpPr>
        <p:spPr>
          <a:xfrm rot="17640463">
            <a:off x="1726188" y="2769898"/>
            <a:ext cx="91503" cy="1012374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稻壳儿小白白(http://dwz.cn/Wu2UP)"/>
          <p:cNvSpPr/>
          <p:nvPr/>
        </p:nvSpPr>
        <p:spPr bwMode="auto">
          <a:xfrm rot="20546288">
            <a:off x="1945171" y="1741049"/>
            <a:ext cx="1761776" cy="1033041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稻壳儿小白白(http://dwz.cn/Wu2UP)"/>
          <p:cNvSpPr/>
          <p:nvPr/>
        </p:nvSpPr>
        <p:spPr bwMode="auto">
          <a:xfrm rot="20546288">
            <a:off x="1960566" y="1641093"/>
            <a:ext cx="1761776" cy="1033041"/>
          </a:xfrm>
          <a:prstGeom prst="roundRect">
            <a:avLst/>
          </a:prstGeom>
          <a:solidFill>
            <a:srgbClr val="63CFF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技术可行性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稻壳儿小白白(http://dwz.cn/Wu2UP)"/>
          <p:cNvSpPr/>
          <p:nvPr/>
        </p:nvSpPr>
        <p:spPr>
          <a:xfrm rot="15146288">
            <a:off x="2017097" y="2374380"/>
            <a:ext cx="269114" cy="1645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稻壳儿小白白(http://dwz.cn/Wu2UP)"/>
          <p:cNvSpPr/>
          <p:nvPr/>
        </p:nvSpPr>
        <p:spPr>
          <a:xfrm rot="15146288">
            <a:off x="1582179" y="2036187"/>
            <a:ext cx="84494" cy="1099020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noProof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5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169135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灵感来源：</a:t>
            </a:r>
          </a:p>
          <a:p>
            <a:pPr>
              <a:lnSpc>
                <a:spcPct val="11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[1].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形色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APP[EB/OL].https://www.xingseapp.com/,2017-5-17.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微信小程序教程：</a:t>
            </a:r>
          </a:p>
          <a:p>
            <a:pPr>
              <a:lnSpc>
                <a:spcPct val="11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微信小程序与服务器的交互原理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[EB/OL].https://www.jianshu.com/p/1bcb8a051cee,2019-5-17.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搭建参考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jackieleewelas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/article/details/89303306,2019-5-17.</a:t>
            </a: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[4].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关于微信小程序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Tomcat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服务器后端程序搭建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[EB/OL].https://blog.csdn.net/rainmaple20186/article/details/79807983,2019-5-17.</a:t>
            </a: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[5].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开始搭建微信小程序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前后端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的全过程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jackieleewelas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/article/details/89303306,2020-01-02.</a:t>
            </a: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[6].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微信小程序官方开发者文档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[EB/OL].https://developers.weixin.qq.com/doc/,2019-09-02.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数据来源：</a:t>
            </a: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[8].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提供植物植物识别接口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 https://m.aliyun.com/market/detail?productCode=cmapi031359#/detail.</a:t>
            </a: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[9].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调查问卷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[EB/OL].https://www.wjx.cn/jq/93407272.aspx,2019-05-02.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CFECCED4-C13D-4D1F-B8FC-A7B400CA580B}" type="datetime1">
              <a:rPr lang="zh-CN" altLang="en-US" smtClean="0"/>
              <a:t>2020/10/15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6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 smtClean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组员分工及评价</a:t>
            </a:r>
            <a:endParaRPr lang="zh-CN" altLang="en-US" sz="6000" b="1" dirty="0">
              <a:solidFill>
                <a:srgbClr val="93DBF5"/>
              </a:solidFill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碗里的绿色植物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594" r="24594"/>
          <a:stretch>
            <a:fillRect/>
          </a:stretch>
        </p:blipFill>
        <p:spPr/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小组成员的分工及评价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2"/>
          </p:nvPr>
        </p:nvSpPr>
        <p:spPr>
          <a:xfrm>
            <a:off x="492760" y="1366521"/>
            <a:ext cx="5430520" cy="4810442"/>
          </a:xfrm>
        </p:spPr>
        <p:txBody>
          <a:bodyPr/>
          <a:lstStyle/>
          <a:p>
            <a:r>
              <a:rPr lang="zh-CN" altLang="en-US" sz="1600" dirty="0"/>
              <a:t>李晓菁：选题、可行性分析、项目功能策划</a:t>
            </a:r>
            <a:endParaRPr lang="en-US" altLang="zh-CN" sz="1600" dirty="0"/>
          </a:p>
          <a:p>
            <a:r>
              <a:rPr lang="zh-CN" altLang="en-US" sz="1600" dirty="0"/>
              <a:t>邵美芝：选题、需求调研、文献整理、</a:t>
            </a:r>
            <a:r>
              <a:rPr lang="en-US" altLang="zh-CN" sz="1600" dirty="0"/>
              <a:t>PPT</a:t>
            </a:r>
            <a:r>
              <a:rPr lang="zh-CN" altLang="en-US" sz="1600" dirty="0"/>
              <a:t>制作</a:t>
            </a:r>
            <a:endParaRPr lang="en-US" altLang="zh-CN" sz="1600" dirty="0"/>
          </a:p>
          <a:p>
            <a:r>
              <a:rPr lang="zh-CN" altLang="en-US" sz="1600" dirty="0"/>
              <a:t>苗皓淇：项目部署、</a:t>
            </a:r>
            <a:r>
              <a:rPr lang="en-US" altLang="zh-CN" sz="1600" dirty="0"/>
              <a:t>PPT</a:t>
            </a:r>
            <a:r>
              <a:rPr lang="zh-CN" altLang="en-US" sz="1600" dirty="0"/>
              <a:t>宣讲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组长评价</a:t>
            </a:r>
            <a:endParaRPr lang="en-US" altLang="zh-CN" sz="1600" dirty="0"/>
          </a:p>
          <a:p>
            <a:r>
              <a:rPr lang="zh-CN" altLang="en-US" sz="1600" dirty="0"/>
              <a:t>上面每个环节基本上</a:t>
            </a:r>
            <a:r>
              <a:rPr lang="en-US" altLang="zh-CN" sz="1600" dirty="0"/>
              <a:t>3</a:t>
            </a:r>
            <a:r>
              <a:rPr lang="zh-CN" altLang="en-US" sz="1600" dirty="0"/>
              <a:t>个组员都有参与，都是共同讨论的结果，主要按照贡献度归类。</a:t>
            </a:r>
            <a:endParaRPr lang="en-US" altLang="zh-CN" sz="1600" dirty="0"/>
          </a:p>
          <a:p>
            <a:r>
              <a:rPr lang="zh-CN" altLang="en-US" sz="1600" dirty="0"/>
              <a:t>李晓菁（</a:t>
            </a:r>
            <a:r>
              <a:rPr lang="en-US" altLang="zh-CN" sz="1600" dirty="0"/>
              <a:t>35%</a:t>
            </a:r>
            <a:r>
              <a:rPr lang="zh-CN" altLang="en-US" sz="1600" dirty="0"/>
              <a:t>）、邵美芝（</a:t>
            </a:r>
            <a:r>
              <a:rPr lang="en-US" altLang="zh-CN" sz="1600" dirty="0"/>
              <a:t>35%</a:t>
            </a:r>
            <a:r>
              <a:rPr lang="zh-CN" altLang="en-US" sz="1600" dirty="0"/>
              <a:t>）、苗皓淇（</a:t>
            </a:r>
            <a:r>
              <a:rPr lang="en-US" altLang="zh-CN" sz="1600" dirty="0"/>
              <a:t>30%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等腰三角形 66"/>
          <p:cNvSpPr/>
          <p:nvPr/>
        </p:nvSpPr>
        <p:spPr>
          <a:xfrm>
            <a:off x="9704333" y="561747"/>
            <a:ext cx="2200383" cy="5873059"/>
          </a:xfrm>
          <a:custGeom>
            <a:avLst/>
            <a:gdLst>
              <a:gd name="connsiteX0" fmla="*/ 0 w 2018919"/>
              <a:gd name="connsiteY0" fmla="*/ 5282509 h 5282509"/>
              <a:gd name="connsiteX1" fmla="*/ 1009460 w 2018919"/>
              <a:gd name="connsiteY1" fmla="*/ 0 h 5282509"/>
              <a:gd name="connsiteX2" fmla="*/ 2018919 w 2018919"/>
              <a:gd name="connsiteY2" fmla="*/ 5282509 h 5282509"/>
              <a:gd name="connsiteX3" fmla="*/ 0 w 2018919"/>
              <a:gd name="connsiteY3" fmla="*/ 5282509 h 5282509"/>
              <a:gd name="connsiteX0" fmla="*/ 0 w 2018919"/>
              <a:gd name="connsiteY0" fmla="*/ 5282509 h 5282509"/>
              <a:gd name="connsiteX1" fmla="*/ 1009460 w 2018919"/>
              <a:gd name="connsiteY1" fmla="*/ 0 h 5282509"/>
              <a:gd name="connsiteX2" fmla="*/ 1304851 w 2018919"/>
              <a:gd name="connsiteY2" fmla="*/ 1507886 h 5282509"/>
              <a:gd name="connsiteX3" fmla="*/ 2018919 w 2018919"/>
              <a:gd name="connsiteY3" fmla="*/ 5282509 h 5282509"/>
              <a:gd name="connsiteX4" fmla="*/ 0 w 2018919"/>
              <a:gd name="connsiteY4" fmla="*/ 5282509 h 5282509"/>
              <a:gd name="connsiteX0" fmla="*/ 0 w 2028751"/>
              <a:gd name="connsiteY0" fmla="*/ 5282509 h 5282509"/>
              <a:gd name="connsiteX1" fmla="*/ 1009460 w 2028751"/>
              <a:gd name="connsiteY1" fmla="*/ 0 h 5282509"/>
              <a:gd name="connsiteX2" fmla="*/ 2028751 w 2028751"/>
              <a:gd name="connsiteY2" fmla="*/ 1888886 h 5282509"/>
              <a:gd name="connsiteX3" fmla="*/ 2018919 w 2028751"/>
              <a:gd name="connsiteY3" fmla="*/ 5282509 h 5282509"/>
              <a:gd name="connsiteX4" fmla="*/ 0 w 2028751"/>
              <a:gd name="connsiteY4" fmla="*/ 5282509 h 5282509"/>
              <a:gd name="connsiteX0" fmla="*/ 19240 w 2047991"/>
              <a:gd name="connsiteY0" fmla="*/ 5873059 h 5873059"/>
              <a:gd name="connsiteX1" fmla="*/ 0 w 2047991"/>
              <a:gd name="connsiteY1" fmla="*/ 0 h 5873059"/>
              <a:gd name="connsiteX2" fmla="*/ 2047991 w 2047991"/>
              <a:gd name="connsiteY2" fmla="*/ 2479436 h 5873059"/>
              <a:gd name="connsiteX3" fmla="*/ 2038159 w 2047991"/>
              <a:gd name="connsiteY3" fmla="*/ 5873059 h 5873059"/>
              <a:gd name="connsiteX4" fmla="*/ 19240 w 2047991"/>
              <a:gd name="connsiteY4" fmla="*/ 5873059 h 5873059"/>
              <a:gd name="connsiteX0" fmla="*/ 182 w 2200383"/>
              <a:gd name="connsiteY0" fmla="*/ 5854009 h 5873059"/>
              <a:gd name="connsiteX1" fmla="*/ 152392 w 2200383"/>
              <a:gd name="connsiteY1" fmla="*/ 0 h 5873059"/>
              <a:gd name="connsiteX2" fmla="*/ 2200383 w 2200383"/>
              <a:gd name="connsiteY2" fmla="*/ 2479436 h 5873059"/>
              <a:gd name="connsiteX3" fmla="*/ 2190551 w 2200383"/>
              <a:gd name="connsiteY3" fmla="*/ 5873059 h 5873059"/>
              <a:gd name="connsiteX4" fmla="*/ 182 w 2200383"/>
              <a:gd name="connsiteY4" fmla="*/ 5854009 h 58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383" h="5873059">
                <a:moveTo>
                  <a:pt x="182" y="5854009"/>
                </a:moveTo>
                <a:cubicBezTo>
                  <a:pt x="-6231" y="3896323"/>
                  <a:pt x="158805" y="1957686"/>
                  <a:pt x="152392" y="0"/>
                </a:cubicBezTo>
                <a:lnTo>
                  <a:pt x="2200383" y="2479436"/>
                </a:lnTo>
                <a:cubicBezTo>
                  <a:pt x="2197106" y="3610644"/>
                  <a:pt x="2193828" y="4741851"/>
                  <a:pt x="2190551" y="5873059"/>
                </a:cubicBezTo>
                <a:lnTo>
                  <a:pt x="182" y="5854009"/>
                </a:lnTo>
                <a:close/>
              </a:path>
            </a:pathLst>
          </a:cu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等腰三角形 64"/>
          <p:cNvSpPr/>
          <p:nvPr/>
        </p:nvSpPr>
        <p:spPr>
          <a:xfrm>
            <a:off x="-298267" y="2617375"/>
            <a:ext cx="6581131" cy="3795659"/>
          </a:xfrm>
          <a:custGeom>
            <a:avLst/>
            <a:gdLst>
              <a:gd name="connsiteX0" fmla="*/ 0 w 8201888"/>
              <a:gd name="connsiteY0" fmla="*/ 4726401 h 4726401"/>
              <a:gd name="connsiteX1" fmla="*/ 7136 w 8201888"/>
              <a:gd name="connsiteY1" fmla="*/ 0 h 4726401"/>
              <a:gd name="connsiteX2" fmla="*/ 8201888 w 8201888"/>
              <a:gd name="connsiteY2" fmla="*/ 4726401 h 4726401"/>
              <a:gd name="connsiteX3" fmla="*/ 0 w 8201888"/>
              <a:gd name="connsiteY3" fmla="*/ 4726401 h 4726401"/>
              <a:gd name="connsiteX0" fmla="*/ 0 w 8201888"/>
              <a:gd name="connsiteY0" fmla="*/ 3841030 h 4726401"/>
              <a:gd name="connsiteX1" fmla="*/ 7136 w 8201888"/>
              <a:gd name="connsiteY1" fmla="*/ 0 h 4726401"/>
              <a:gd name="connsiteX2" fmla="*/ 8201888 w 8201888"/>
              <a:gd name="connsiteY2" fmla="*/ 4726401 h 4726401"/>
              <a:gd name="connsiteX3" fmla="*/ 0 w 8201888"/>
              <a:gd name="connsiteY3" fmla="*/ 3841030 h 4726401"/>
              <a:gd name="connsiteX0" fmla="*/ 0 w 8282315"/>
              <a:gd name="connsiteY0" fmla="*/ 3841030 h 4975938"/>
              <a:gd name="connsiteX1" fmla="*/ 7136 w 8282315"/>
              <a:gd name="connsiteY1" fmla="*/ 0 h 4975938"/>
              <a:gd name="connsiteX2" fmla="*/ 8201888 w 8282315"/>
              <a:gd name="connsiteY2" fmla="*/ 4726401 h 4975938"/>
              <a:gd name="connsiteX3" fmla="*/ 3948824 w 8282315"/>
              <a:gd name="connsiteY3" fmla="*/ 4269201 h 4975938"/>
              <a:gd name="connsiteX4" fmla="*/ 0 w 8282315"/>
              <a:gd name="connsiteY4" fmla="*/ 3841030 h 4975938"/>
              <a:gd name="connsiteX0" fmla="*/ 182848 w 8427473"/>
              <a:gd name="connsiteY0" fmla="*/ 3841030 h 5084894"/>
              <a:gd name="connsiteX1" fmla="*/ 189984 w 8427473"/>
              <a:gd name="connsiteY1" fmla="*/ 0 h 5084894"/>
              <a:gd name="connsiteX2" fmla="*/ 8384736 w 8427473"/>
              <a:gd name="connsiteY2" fmla="*/ 4726401 h 5084894"/>
              <a:gd name="connsiteX3" fmla="*/ 561158 w 8427473"/>
              <a:gd name="connsiteY3" fmla="*/ 4748173 h 5084894"/>
              <a:gd name="connsiteX4" fmla="*/ 182848 w 8427473"/>
              <a:gd name="connsiteY4" fmla="*/ 3841030 h 5084894"/>
              <a:gd name="connsiteX0" fmla="*/ 182848 w 8385173"/>
              <a:gd name="connsiteY0" fmla="*/ 3841030 h 5119975"/>
              <a:gd name="connsiteX1" fmla="*/ 189984 w 8385173"/>
              <a:gd name="connsiteY1" fmla="*/ 0 h 5119975"/>
              <a:gd name="connsiteX2" fmla="*/ 8384736 w 8385173"/>
              <a:gd name="connsiteY2" fmla="*/ 4726401 h 5119975"/>
              <a:gd name="connsiteX3" fmla="*/ 561158 w 8385173"/>
              <a:gd name="connsiteY3" fmla="*/ 4748173 h 5119975"/>
              <a:gd name="connsiteX4" fmla="*/ 182848 w 8385173"/>
              <a:gd name="connsiteY4" fmla="*/ 3841030 h 5119975"/>
              <a:gd name="connsiteX0" fmla="*/ 182848 w 8384736"/>
              <a:gd name="connsiteY0" fmla="*/ 3841030 h 4748173"/>
              <a:gd name="connsiteX1" fmla="*/ 189984 w 8384736"/>
              <a:gd name="connsiteY1" fmla="*/ 0 h 4748173"/>
              <a:gd name="connsiteX2" fmla="*/ 8384736 w 8384736"/>
              <a:gd name="connsiteY2" fmla="*/ 4726401 h 4748173"/>
              <a:gd name="connsiteX3" fmla="*/ 561158 w 8384736"/>
              <a:gd name="connsiteY3" fmla="*/ 4748173 h 4748173"/>
              <a:gd name="connsiteX4" fmla="*/ 182848 w 8384736"/>
              <a:gd name="connsiteY4" fmla="*/ 3841030 h 4748173"/>
              <a:gd name="connsiteX0" fmla="*/ 0 w 8201888"/>
              <a:gd name="connsiteY0" fmla="*/ 3841030 h 4748173"/>
              <a:gd name="connsiteX1" fmla="*/ 7136 w 8201888"/>
              <a:gd name="connsiteY1" fmla="*/ 0 h 4748173"/>
              <a:gd name="connsiteX2" fmla="*/ 8201888 w 8201888"/>
              <a:gd name="connsiteY2" fmla="*/ 4726401 h 4748173"/>
              <a:gd name="connsiteX3" fmla="*/ 378310 w 8201888"/>
              <a:gd name="connsiteY3" fmla="*/ 4748173 h 4748173"/>
              <a:gd name="connsiteX4" fmla="*/ 0 w 8201888"/>
              <a:gd name="connsiteY4" fmla="*/ 3841030 h 4748173"/>
              <a:gd name="connsiteX0" fmla="*/ 0 w 8201888"/>
              <a:gd name="connsiteY0" fmla="*/ 3841030 h 4748173"/>
              <a:gd name="connsiteX1" fmla="*/ 7136 w 8201888"/>
              <a:gd name="connsiteY1" fmla="*/ 0 h 4748173"/>
              <a:gd name="connsiteX2" fmla="*/ 8201888 w 8201888"/>
              <a:gd name="connsiteY2" fmla="*/ 4726401 h 4748173"/>
              <a:gd name="connsiteX3" fmla="*/ 392825 w 8201888"/>
              <a:gd name="connsiteY3" fmla="*/ 4748173 h 4748173"/>
              <a:gd name="connsiteX4" fmla="*/ 0 w 8201888"/>
              <a:gd name="connsiteY4" fmla="*/ 3841030 h 4748173"/>
              <a:gd name="connsiteX0" fmla="*/ 304996 w 8497359"/>
              <a:gd name="connsiteY0" fmla="*/ 3650530 h 4824043"/>
              <a:gd name="connsiteX1" fmla="*/ 302607 w 8497359"/>
              <a:gd name="connsiteY1" fmla="*/ 0 h 4824043"/>
              <a:gd name="connsiteX2" fmla="*/ 8497359 w 8497359"/>
              <a:gd name="connsiteY2" fmla="*/ 4726401 h 4824043"/>
              <a:gd name="connsiteX3" fmla="*/ 688296 w 8497359"/>
              <a:gd name="connsiteY3" fmla="*/ 4748173 h 4824043"/>
              <a:gd name="connsiteX4" fmla="*/ 304996 w 8497359"/>
              <a:gd name="connsiteY4" fmla="*/ 3650530 h 4824043"/>
              <a:gd name="connsiteX0" fmla="*/ 2882 w 8195245"/>
              <a:gd name="connsiteY0" fmla="*/ 3650530 h 4824043"/>
              <a:gd name="connsiteX1" fmla="*/ 493 w 8195245"/>
              <a:gd name="connsiteY1" fmla="*/ 0 h 4824043"/>
              <a:gd name="connsiteX2" fmla="*/ 8195245 w 8195245"/>
              <a:gd name="connsiteY2" fmla="*/ 4726401 h 4824043"/>
              <a:gd name="connsiteX3" fmla="*/ 386182 w 8195245"/>
              <a:gd name="connsiteY3" fmla="*/ 4748173 h 4824043"/>
              <a:gd name="connsiteX4" fmla="*/ 2882 w 8195245"/>
              <a:gd name="connsiteY4" fmla="*/ 3650530 h 4824043"/>
              <a:gd name="connsiteX0" fmla="*/ 2882 w 8195245"/>
              <a:gd name="connsiteY0" fmla="*/ 3650530 h 4748173"/>
              <a:gd name="connsiteX1" fmla="*/ 493 w 8195245"/>
              <a:gd name="connsiteY1" fmla="*/ 0 h 4748173"/>
              <a:gd name="connsiteX2" fmla="*/ 8195245 w 8195245"/>
              <a:gd name="connsiteY2" fmla="*/ 4726401 h 4748173"/>
              <a:gd name="connsiteX3" fmla="*/ 386182 w 8195245"/>
              <a:gd name="connsiteY3" fmla="*/ 4748173 h 4748173"/>
              <a:gd name="connsiteX4" fmla="*/ 2882 w 8195245"/>
              <a:gd name="connsiteY4" fmla="*/ 3650530 h 4748173"/>
              <a:gd name="connsiteX0" fmla="*/ 2882 w 8195245"/>
              <a:gd name="connsiteY0" fmla="*/ 3650530 h 4824043"/>
              <a:gd name="connsiteX1" fmla="*/ 493 w 8195245"/>
              <a:gd name="connsiteY1" fmla="*/ 0 h 4824043"/>
              <a:gd name="connsiteX2" fmla="*/ 8195245 w 8195245"/>
              <a:gd name="connsiteY2" fmla="*/ 4726401 h 4824043"/>
              <a:gd name="connsiteX3" fmla="*/ 757203 w 8195245"/>
              <a:gd name="connsiteY3" fmla="*/ 4726400 h 4824043"/>
              <a:gd name="connsiteX4" fmla="*/ 386182 w 8195245"/>
              <a:gd name="connsiteY4" fmla="*/ 4748173 h 4824043"/>
              <a:gd name="connsiteX5" fmla="*/ 2882 w 8195245"/>
              <a:gd name="connsiteY5" fmla="*/ 3650530 h 4824043"/>
              <a:gd name="connsiteX0" fmla="*/ 21592 w 8194905"/>
              <a:gd name="connsiteY0" fmla="*/ 3383830 h 4843758"/>
              <a:gd name="connsiteX1" fmla="*/ 153 w 8194905"/>
              <a:gd name="connsiteY1" fmla="*/ 0 h 4843758"/>
              <a:gd name="connsiteX2" fmla="*/ 8194905 w 8194905"/>
              <a:gd name="connsiteY2" fmla="*/ 4726401 h 4843758"/>
              <a:gd name="connsiteX3" fmla="*/ 756863 w 8194905"/>
              <a:gd name="connsiteY3" fmla="*/ 4726400 h 4843758"/>
              <a:gd name="connsiteX4" fmla="*/ 385842 w 8194905"/>
              <a:gd name="connsiteY4" fmla="*/ 4748173 h 4843758"/>
              <a:gd name="connsiteX5" fmla="*/ 21592 w 8194905"/>
              <a:gd name="connsiteY5" fmla="*/ 3383830 h 4843758"/>
              <a:gd name="connsiteX0" fmla="*/ 95926 w 8269239"/>
              <a:gd name="connsiteY0" fmla="*/ 3383830 h 4726401"/>
              <a:gd name="connsiteX1" fmla="*/ 74487 w 8269239"/>
              <a:gd name="connsiteY1" fmla="*/ 0 h 4726401"/>
              <a:gd name="connsiteX2" fmla="*/ 8269239 w 8269239"/>
              <a:gd name="connsiteY2" fmla="*/ 4726401 h 4726401"/>
              <a:gd name="connsiteX3" fmla="*/ 831197 w 8269239"/>
              <a:gd name="connsiteY3" fmla="*/ 4726400 h 4726401"/>
              <a:gd name="connsiteX4" fmla="*/ 95926 w 8269239"/>
              <a:gd name="connsiteY4" fmla="*/ 3383830 h 4726401"/>
              <a:gd name="connsiteX0" fmla="*/ 21592 w 8194905"/>
              <a:gd name="connsiteY0" fmla="*/ 3383830 h 4726401"/>
              <a:gd name="connsiteX1" fmla="*/ 153 w 8194905"/>
              <a:gd name="connsiteY1" fmla="*/ 0 h 4726401"/>
              <a:gd name="connsiteX2" fmla="*/ 8194905 w 8194905"/>
              <a:gd name="connsiteY2" fmla="*/ 4726401 h 4726401"/>
              <a:gd name="connsiteX3" fmla="*/ 756863 w 8194905"/>
              <a:gd name="connsiteY3" fmla="*/ 4726400 h 4726401"/>
              <a:gd name="connsiteX4" fmla="*/ 21592 w 8194905"/>
              <a:gd name="connsiteY4" fmla="*/ 3383830 h 472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4905" h="4726401">
                <a:moveTo>
                  <a:pt x="21592" y="3383830"/>
                </a:moveTo>
                <a:cubicBezTo>
                  <a:pt x="23971" y="1808363"/>
                  <a:pt x="-2226" y="1575467"/>
                  <a:pt x="153" y="0"/>
                </a:cubicBezTo>
                <a:lnTo>
                  <a:pt x="8194905" y="4726401"/>
                </a:lnTo>
                <a:lnTo>
                  <a:pt x="756863" y="4726400"/>
                </a:lnTo>
                <a:lnTo>
                  <a:pt x="21592" y="338383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084612" y="700333"/>
            <a:ext cx="536122" cy="536122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675287" y="2355383"/>
            <a:ext cx="381000" cy="381000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7483" y="3491788"/>
            <a:ext cx="534308" cy="534308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909814" y="5134565"/>
            <a:ext cx="339229" cy="339229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80948" y="4633362"/>
            <a:ext cx="339229" cy="339229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231195" y="1236455"/>
            <a:ext cx="536122" cy="536122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7" name="直接连接符 56"/>
          <p:cNvCxnSpPr>
            <a:endCxn id="51" idx="3"/>
          </p:cNvCxnSpPr>
          <p:nvPr/>
        </p:nvCxnSpPr>
        <p:spPr>
          <a:xfrm flipV="1">
            <a:off x="-287284" y="1157942"/>
            <a:ext cx="7450409" cy="4532421"/>
          </a:xfrm>
          <a:prstGeom prst="line">
            <a:avLst/>
          </a:prstGeom>
          <a:ln w="76200">
            <a:solidFill>
              <a:srgbClr val="00B0F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1406418" y="-324507"/>
            <a:ext cx="3273470" cy="2342741"/>
          </a:xfrm>
          <a:prstGeom prst="line">
            <a:avLst/>
          </a:prstGeom>
          <a:ln w="76200">
            <a:solidFill>
              <a:srgbClr val="F43A7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endCxn id="70" idx="2"/>
          </p:cNvCxnSpPr>
          <p:nvPr/>
        </p:nvCxnSpPr>
        <p:spPr>
          <a:xfrm flipV="1">
            <a:off x="-346279" y="2087322"/>
            <a:ext cx="1573016" cy="461271"/>
          </a:xfrm>
          <a:prstGeom prst="line">
            <a:avLst/>
          </a:prstGeom>
          <a:ln w="76200">
            <a:solidFill>
              <a:srgbClr val="F43A7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0" idx="5"/>
            <a:endCxn id="55" idx="1"/>
          </p:cNvCxnSpPr>
          <p:nvPr/>
        </p:nvCxnSpPr>
        <p:spPr>
          <a:xfrm>
            <a:off x="1684346" y="2276870"/>
            <a:ext cx="2146281" cy="2406171"/>
          </a:xfrm>
          <a:prstGeom prst="line">
            <a:avLst/>
          </a:prstGeom>
          <a:ln w="762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55" idx="7"/>
          </p:cNvCxnSpPr>
          <p:nvPr/>
        </p:nvCxnSpPr>
        <p:spPr>
          <a:xfrm flipH="1">
            <a:off x="4070498" y="1152297"/>
            <a:ext cx="3127612" cy="3530744"/>
          </a:xfrm>
          <a:prstGeom prst="line">
            <a:avLst/>
          </a:prstGeom>
          <a:ln w="76200">
            <a:solidFill>
              <a:srgbClr val="00B0F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5" idx="6"/>
          </p:cNvCxnSpPr>
          <p:nvPr/>
        </p:nvCxnSpPr>
        <p:spPr>
          <a:xfrm flipV="1">
            <a:off x="4120177" y="3785488"/>
            <a:ext cx="6707306" cy="1017489"/>
          </a:xfrm>
          <a:prstGeom prst="line">
            <a:avLst/>
          </a:prstGeom>
          <a:ln w="76200">
            <a:solidFill>
              <a:srgbClr val="F43A7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51" idx="4"/>
          </p:cNvCxnSpPr>
          <p:nvPr/>
        </p:nvCxnSpPr>
        <p:spPr>
          <a:xfrm flipH="1" flipV="1">
            <a:off x="7352673" y="1236455"/>
            <a:ext cx="1199243" cy="5176578"/>
          </a:xfrm>
          <a:prstGeom prst="line">
            <a:avLst/>
          </a:prstGeom>
          <a:ln w="76200">
            <a:solidFill>
              <a:srgbClr val="F43A7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53" idx="3"/>
          </p:cNvCxnSpPr>
          <p:nvPr/>
        </p:nvCxnSpPr>
        <p:spPr>
          <a:xfrm flipV="1">
            <a:off x="9056287" y="3947848"/>
            <a:ext cx="1849444" cy="2465185"/>
          </a:xfrm>
          <a:prstGeom prst="line">
            <a:avLst/>
          </a:prstGeom>
          <a:ln w="76200">
            <a:solidFill>
              <a:srgbClr val="F43A7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9875965" y="513785"/>
            <a:ext cx="2028751" cy="2588289"/>
          </a:xfrm>
          <a:prstGeom prst="line">
            <a:avLst/>
          </a:prstGeom>
          <a:ln w="762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797452" y="-84688"/>
            <a:ext cx="2271352" cy="475116"/>
          </a:xfrm>
          <a:prstGeom prst="line">
            <a:avLst/>
          </a:prstGeom>
          <a:ln w="76200">
            <a:solidFill>
              <a:srgbClr val="00B0F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692582" y="1051490"/>
            <a:ext cx="5111520" cy="5111520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等腰三角形 65"/>
          <p:cNvSpPr/>
          <p:nvPr/>
        </p:nvSpPr>
        <p:spPr>
          <a:xfrm rot="5400000">
            <a:off x="495059" y="-241201"/>
            <a:ext cx="2561282" cy="2440933"/>
          </a:xfrm>
          <a:custGeom>
            <a:avLst/>
            <a:gdLst>
              <a:gd name="connsiteX0" fmla="*/ 0 w 2827982"/>
              <a:gd name="connsiteY0" fmla="*/ 4138438 h 4138438"/>
              <a:gd name="connsiteX1" fmla="*/ 2460 w 2827982"/>
              <a:gd name="connsiteY1" fmla="*/ 0 h 4138438"/>
              <a:gd name="connsiteX2" fmla="*/ 2827982 w 2827982"/>
              <a:gd name="connsiteY2" fmla="*/ 4138438 h 4138438"/>
              <a:gd name="connsiteX3" fmla="*/ 0 w 2827982"/>
              <a:gd name="connsiteY3" fmla="*/ 4138438 h 4138438"/>
              <a:gd name="connsiteX0" fmla="*/ 0 w 2580332"/>
              <a:gd name="connsiteY0" fmla="*/ 4138438 h 4138438"/>
              <a:gd name="connsiteX1" fmla="*/ 2460 w 2580332"/>
              <a:gd name="connsiteY1" fmla="*/ 0 h 4138438"/>
              <a:gd name="connsiteX2" fmla="*/ 2580332 w 2580332"/>
              <a:gd name="connsiteY2" fmla="*/ 3224038 h 4138438"/>
              <a:gd name="connsiteX3" fmla="*/ 0 w 2580332"/>
              <a:gd name="connsiteY3" fmla="*/ 4138438 h 4138438"/>
              <a:gd name="connsiteX0" fmla="*/ 0 w 2580332"/>
              <a:gd name="connsiteY0" fmla="*/ 2481088 h 2481088"/>
              <a:gd name="connsiteX1" fmla="*/ 40560 w 2580332"/>
              <a:gd name="connsiteY1" fmla="*/ 0 h 2481088"/>
              <a:gd name="connsiteX2" fmla="*/ 2580332 w 2580332"/>
              <a:gd name="connsiteY2" fmla="*/ 1566688 h 2481088"/>
              <a:gd name="connsiteX3" fmla="*/ 0 w 2580332"/>
              <a:gd name="connsiteY3" fmla="*/ 2481088 h 2481088"/>
              <a:gd name="connsiteX0" fmla="*/ 0 w 2561282"/>
              <a:gd name="connsiteY0" fmla="*/ 2481088 h 2481088"/>
              <a:gd name="connsiteX1" fmla="*/ 40560 w 2561282"/>
              <a:gd name="connsiteY1" fmla="*/ 0 h 2481088"/>
              <a:gd name="connsiteX2" fmla="*/ 2561282 w 2561282"/>
              <a:gd name="connsiteY2" fmla="*/ 1623838 h 2481088"/>
              <a:gd name="connsiteX3" fmla="*/ 0 w 2561282"/>
              <a:gd name="connsiteY3" fmla="*/ 2481088 h 248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1282" h="2481088">
                <a:moveTo>
                  <a:pt x="0" y="2481088"/>
                </a:moveTo>
                <a:lnTo>
                  <a:pt x="40560" y="0"/>
                </a:lnTo>
                <a:lnTo>
                  <a:pt x="2561282" y="1623838"/>
                </a:lnTo>
                <a:lnTo>
                  <a:pt x="0" y="2481088"/>
                </a:lnTo>
                <a:close/>
              </a:path>
            </a:pathLst>
          </a:cu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等腰三角形 64"/>
          <p:cNvSpPr/>
          <p:nvPr/>
        </p:nvSpPr>
        <p:spPr>
          <a:xfrm>
            <a:off x="-306333" y="5687302"/>
            <a:ext cx="2835994" cy="754476"/>
          </a:xfrm>
          <a:custGeom>
            <a:avLst/>
            <a:gdLst>
              <a:gd name="connsiteX0" fmla="*/ 0 w 8201888"/>
              <a:gd name="connsiteY0" fmla="*/ 4726401 h 4726401"/>
              <a:gd name="connsiteX1" fmla="*/ 7136 w 8201888"/>
              <a:gd name="connsiteY1" fmla="*/ 0 h 4726401"/>
              <a:gd name="connsiteX2" fmla="*/ 8201888 w 8201888"/>
              <a:gd name="connsiteY2" fmla="*/ 4726401 h 4726401"/>
              <a:gd name="connsiteX3" fmla="*/ 0 w 8201888"/>
              <a:gd name="connsiteY3" fmla="*/ 4726401 h 4726401"/>
              <a:gd name="connsiteX0" fmla="*/ 0 w 8201888"/>
              <a:gd name="connsiteY0" fmla="*/ 3841030 h 4726401"/>
              <a:gd name="connsiteX1" fmla="*/ 7136 w 8201888"/>
              <a:gd name="connsiteY1" fmla="*/ 0 h 4726401"/>
              <a:gd name="connsiteX2" fmla="*/ 8201888 w 8201888"/>
              <a:gd name="connsiteY2" fmla="*/ 4726401 h 4726401"/>
              <a:gd name="connsiteX3" fmla="*/ 0 w 8201888"/>
              <a:gd name="connsiteY3" fmla="*/ 3841030 h 4726401"/>
              <a:gd name="connsiteX0" fmla="*/ 0 w 8282315"/>
              <a:gd name="connsiteY0" fmla="*/ 3841030 h 4975938"/>
              <a:gd name="connsiteX1" fmla="*/ 7136 w 8282315"/>
              <a:gd name="connsiteY1" fmla="*/ 0 h 4975938"/>
              <a:gd name="connsiteX2" fmla="*/ 8201888 w 8282315"/>
              <a:gd name="connsiteY2" fmla="*/ 4726401 h 4975938"/>
              <a:gd name="connsiteX3" fmla="*/ 3948824 w 8282315"/>
              <a:gd name="connsiteY3" fmla="*/ 4269201 h 4975938"/>
              <a:gd name="connsiteX4" fmla="*/ 0 w 8282315"/>
              <a:gd name="connsiteY4" fmla="*/ 3841030 h 4975938"/>
              <a:gd name="connsiteX0" fmla="*/ 182848 w 8427473"/>
              <a:gd name="connsiteY0" fmla="*/ 3841030 h 5084894"/>
              <a:gd name="connsiteX1" fmla="*/ 189984 w 8427473"/>
              <a:gd name="connsiteY1" fmla="*/ 0 h 5084894"/>
              <a:gd name="connsiteX2" fmla="*/ 8384736 w 8427473"/>
              <a:gd name="connsiteY2" fmla="*/ 4726401 h 5084894"/>
              <a:gd name="connsiteX3" fmla="*/ 561158 w 8427473"/>
              <a:gd name="connsiteY3" fmla="*/ 4748173 h 5084894"/>
              <a:gd name="connsiteX4" fmla="*/ 182848 w 8427473"/>
              <a:gd name="connsiteY4" fmla="*/ 3841030 h 5084894"/>
              <a:gd name="connsiteX0" fmla="*/ 182848 w 8385173"/>
              <a:gd name="connsiteY0" fmla="*/ 3841030 h 5119975"/>
              <a:gd name="connsiteX1" fmla="*/ 189984 w 8385173"/>
              <a:gd name="connsiteY1" fmla="*/ 0 h 5119975"/>
              <a:gd name="connsiteX2" fmla="*/ 8384736 w 8385173"/>
              <a:gd name="connsiteY2" fmla="*/ 4726401 h 5119975"/>
              <a:gd name="connsiteX3" fmla="*/ 561158 w 8385173"/>
              <a:gd name="connsiteY3" fmla="*/ 4748173 h 5119975"/>
              <a:gd name="connsiteX4" fmla="*/ 182848 w 8385173"/>
              <a:gd name="connsiteY4" fmla="*/ 3841030 h 5119975"/>
              <a:gd name="connsiteX0" fmla="*/ 182848 w 8384736"/>
              <a:gd name="connsiteY0" fmla="*/ 3841030 h 4748173"/>
              <a:gd name="connsiteX1" fmla="*/ 189984 w 8384736"/>
              <a:gd name="connsiteY1" fmla="*/ 0 h 4748173"/>
              <a:gd name="connsiteX2" fmla="*/ 8384736 w 8384736"/>
              <a:gd name="connsiteY2" fmla="*/ 4726401 h 4748173"/>
              <a:gd name="connsiteX3" fmla="*/ 561158 w 8384736"/>
              <a:gd name="connsiteY3" fmla="*/ 4748173 h 4748173"/>
              <a:gd name="connsiteX4" fmla="*/ 182848 w 8384736"/>
              <a:gd name="connsiteY4" fmla="*/ 3841030 h 4748173"/>
              <a:gd name="connsiteX0" fmla="*/ 0 w 8201888"/>
              <a:gd name="connsiteY0" fmla="*/ 3841030 h 4748173"/>
              <a:gd name="connsiteX1" fmla="*/ 7136 w 8201888"/>
              <a:gd name="connsiteY1" fmla="*/ 0 h 4748173"/>
              <a:gd name="connsiteX2" fmla="*/ 8201888 w 8201888"/>
              <a:gd name="connsiteY2" fmla="*/ 4726401 h 4748173"/>
              <a:gd name="connsiteX3" fmla="*/ 378310 w 8201888"/>
              <a:gd name="connsiteY3" fmla="*/ 4748173 h 4748173"/>
              <a:gd name="connsiteX4" fmla="*/ 0 w 8201888"/>
              <a:gd name="connsiteY4" fmla="*/ 3841030 h 4748173"/>
              <a:gd name="connsiteX0" fmla="*/ 0 w 8201888"/>
              <a:gd name="connsiteY0" fmla="*/ 3841030 h 4748173"/>
              <a:gd name="connsiteX1" fmla="*/ 7136 w 8201888"/>
              <a:gd name="connsiteY1" fmla="*/ 0 h 4748173"/>
              <a:gd name="connsiteX2" fmla="*/ 8201888 w 8201888"/>
              <a:gd name="connsiteY2" fmla="*/ 4726401 h 4748173"/>
              <a:gd name="connsiteX3" fmla="*/ 392825 w 8201888"/>
              <a:gd name="connsiteY3" fmla="*/ 4748173 h 4748173"/>
              <a:gd name="connsiteX4" fmla="*/ 0 w 8201888"/>
              <a:gd name="connsiteY4" fmla="*/ 3841030 h 4748173"/>
              <a:gd name="connsiteX0" fmla="*/ 385689 w 8194752"/>
              <a:gd name="connsiteY0" fmla="*/ 4748173 h 4748173"/>
              <a:gd name="connsiteX1" fmla="*/ 0 w 8194752"/>
              <a:gd name="connsiteY1" fmla="*/ 0 h 4748173"/>
              <a:gd name="connsiteX2" fmla="*/ 8194752 w 8194752"/>
              <a:gd name="connsiteY2" fmla="*/ 4726401 h 4748173"/>
              <a:gd name="connsiteX3" fmla="*/ 385689 w 8194752"/>
              <a:gd name="connsiteY3" fmla="*/ 4748173 h 4748173"/>
              <a:gd name="connsiteX0" fmla="*/ 363673 w 8172736"/>
              <a:gd name="connsiteY0" fmla="*/ 1357273 h 1452336"/>
              <a:gd name="connsiteX1" fmla="*/ 1406734 w 8172736"/>
              <a:gd name="connsiteY1" fmla="*/ 0 h 1452336"/>
              <a:gd name="connsiteX2" fmla="*/ 8172736 w 8172736"/>
              <a:gd name="connsiteY2" fmla="*/ 1335501 h 1452336"/>
              <a:gd name="connsiteX3" fmla="*/ 363673 w 8172736"/>
              <a:gd name="connsiteY3" fmla="*/ 1357273 h 1452336"/>
              <a:gd name="connsiteX0" fmla="*/ 363673 w 8172736"/>
              <a:gd name="connsiteY0" fmla="*/ 1357273 h 1357273"/>
              <a:gd name="connsiteX1" fmla="*/ 1406734 w 8172736"/>
              <a:gd name="connsiteY1" fmla="*/ 0 h 1357273"/>
              <a:gd name="connsiteX2" fmla="*/ 8172736 w 8172736"/>
              <a:gd name="connsiteY2" fmla="*/ 1335501 h 1357273"/>
              <a:gd name="connsiteX3" fmla="*/ 363673 w 8172736"/>
              <a:gd name="connsiteY3" fmla="*/ 1357273 h 1357273"/>
              <a:gd name="connsiteX0" fmla="*/ 0 w 7809063"/>
              <a:gd name="connsiteY0" fmla="*/ 1357273 h 1357273"/>
              <a:gd name="connsiteX1" fmla="*/ 1043061 w 7809063"/>
              <a:gd name="connsiteY1" fmla="*/ 0 h 1357273"/>
              <a:gd name="connsiteX2" fmla="*/ 7809063 w 7809063"/>
              <a:gd name="connsiteY2" fmla="*/ 1335501 h 1357273"/>
              <a:gd name="connsiteX3" fmla="*/ 0 w 7809063"/>
              <a:gd name="connsiteY3" fmla="*/ 1357273 h 1357273"/>
              <a:gd name="connsiteX0" fmla="*/ 0 w 7809063"/>
              <a:gd name="connsiteY0" fmla="*/ 1357273 h 1357273"/>
              <a:gd name="connsiteX1" fmla="*/ 1043061 w 7809063"/>
              <a:gd name="connsiteY1" fmla="*/ 0 h 1357273"/>
              <a:gd name="connsiteX2" fmla="*/ 7809063 w 7809063"/>
              <a:gd name="connsiteY2" fmla="*/ 1335501 h 1357273"/>
              <a:gd name="connsiteX3" fmla="*/ 0 w 7809063"/>
              <a:gd name="connsiteY3" fmla="*/ 1357273 h 1357273"/>
              <a:gd name="connsiteX0" fmla="*/ 0 w 6875613"/>
              <a:gd name="connsiteY0" fmla="*/ 728623 h 1335501"/>
              <a:gd name="connsiteX1" fmla="*/ 109611 w 6875613"/>
              <a:gd name="connsiteY1" fmla="*/ 0 h 1335501"/>
              <a:gd name="connsiteX2" fmla="*/ 6875613 w 6875613"/>
              <a:gd name="connsiteY2" fmla="*/ 1335501 h 1335501"/>
              <a:gd name="connsiteX3" fmla="*/ 0 w 6875613"/>
              <a:gd name="connsiteY3" fmla="*/ 728623 h 1335501"/>
              <a:gd name="connsiteX0" fmla="*/ 0 w 1941663"/>
              <a:gd name="connsiteY0" fmla="*/ 728623 h 728623"/>
              <a:gd name="connsiteX1" fmla="*/ 109611 w 1941663"/>
              <a:gd name="connsiteY1" fmla="*/ 0 h 728623"/>
              <a:gd name="connsiteX2" fmla="*/ 1941663 w 1941663"/>
              <a:gd name="connsiteY2" fmla="*/ 706851 h 728623"/>
              <a:gd name="connsiteX3" fmla="*/ 0 w 1941663"/>
              <a:gd name="connsiteY3" fmla="*/ 728623 h 728623"/>
              <a:gd name="connsiteX0" fmla="*/ 0 w 1865463"/>
              <a:gd name="connsiteY0" fmla="*/ 766723 h 766723"/>
              <a:gd name="connsiteX1" fmla="*/ 33411 w 1865463"/>
              <a:gd name="connsiteY1" fmla="*/ 0 h 766723"/>
              <a:gd name="connsiteX2" fmla="*/ 1865463 w 1865463"/>
              <a:gd name="connsiteY2" fmla="*/ 706851 h 766723"/>
              <a:gd name="connsiteX3" fmla="*/ 0 w 1865463"/>
              <a:gd name="connsiteY3" fmla="*/ 766723 h 766723"/>
              <a:gd name="connsiteX0" fmla="*/ 0 w 1865463"/>
              <a:gd name="connsiteY0" fmla="*/ 814348 h 814348"/>
              <a:gd name="connsiteX1" fmla="*/ 4836 w 1865463"/>
              <a:gd name="connsiteY1" fmla="*/ 0 h 814348"/>
              <a:gd name="connsiteX2" fmla="*/ 1865463 w 1865463"/>
              <a:gd name="connsiteY2" fmla="*/ 754476 h 814348"/>
              <a:gd name="connsiteX3" fmla="*/ 0 w 1865463"/>
              <a:gd name="connsiteY3" fmla="*/ 814348 h 814348"/>
              <a:gd name="connsiteX0" fmla="*/ 4689 w 1860627"/>
              <a:gd name="connsiteY0" fmla="*/ 738148 h 754476"/>
              <a:gd name="connsiteX1" fmla="*/ 0 w 1860627"/>
              <a:gd name="connsiteY1" fmla="*/ 0 h 754476"/>
              <a:gd name="connsiteX2" fmla="*/ 1860627 w 1860627"/>
              <a:gd name="connsiteY2" fmla="*/ 754476 h 754476"/>
              <a:gd name="connsiteX3" fmla="*/ 4689 w 1860627"/>
              <a:gd name="connsiteY3" fmla="*/ 738148 h 7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0627" h="754476">
                <a:moveTo>
                  <a:pt x="4689" y="738148"/>
                </a:moveTo>
                <a:lnTo>
                  <a:pt x="0" y="0"/>
                </a:lnTo>
                <a:lnTo>
                  <a:pt x="1860627" y="754476"/>
                </a:lnTo>
                <a:lnTo>
                  <a:pt x="4689" y="738148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226737" y="1819261"/>
            <a:ext cx="536122" cy="536122"/>
          </a:xfrm>
          <a:prstGeom prst="ellipse">
            <a:avLst/>
          </a:prstGeom>
          <a:solidFill>
            <a:srgbClr val="F43A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9685464" y="202251"/>
            <a:ext cx="415851" cy="415851"/>
          </a:xfrm>
          <a:prstGeom prst="ellipse">
            <a:avLst/>
          </a:prstGeom>
          <a:solidFill>
            <a:srgbClr val="FFF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H="1">
            <a:off x="11133530" y="3712930"/>
            <a:ext cx="702358" cy="237558"/>
          </a:xfrm>
          <a:prstGeom prst="line">
            <a:avLst/>
          </a:prstGeom>
          <a:ln w="76200">
            <a:solidFill>
              <a:srgbClr val="00B0F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380987" y="2377661"/>
            <a:ext cx="48846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8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THANKS</a:t>
            </a:r>
            <a:endParaRPr lang="zh-CN" altLang="en-US" sz="8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2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调查统计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04672" y="802955"/>
            <a:ext cx="6318649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 dirty="0"/>
              <a:t>调查统计</a:t>
            </a:r>
            <a:endParaRPr lang="zh-CN" altLang="en-US" sz="36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58" y="1"/>
            <a:ext cx="4406871" cy="2412762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804672" y="2421682"/>
            <a:ext cx="4650524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为了更加清晰地反映一款拍照识花</a:t>
            </a:r>
            <a:r>
              <a:rPr lang="en-US" altLang="zh-CN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分享社区的小程序在市场上的需求程度，我们通过电子问卷调查的方式，通过分享朋友圈，转发亲友和微信群，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共获得</a:t>
            </a:r>
            <a:r>
              <a:rPr lang="en-US" altLang="zh-CN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份调查数据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调查群体覆盖各个年龄段，包括了中学生群体，大学生及以上学历群体，工作党和退休群体。为了挖掘软件的潜在用户，设置了</a:t>
            </a:r>
            <a:r>
              <a:rPr lang="en-US" altLang="zh-CN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个问题（具体调查问卷可见参考资料</a:t>
            </a:r>
            <a:r>
              <a:rPr lang="en-US" altLang="zh-CN" sz="1800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[9]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因为时间有限，调查样本得出的数据统计可能和真实数据有一定的偏差。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89" y="1246552"/>
            <a:ext cx="4795501" cy="25655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25" y="4260798"/>
            <a:ext cx="5291401" cy="24737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69765" y="292727"/>
            <a:ext cx="13539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性别分布图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90483" y="2860162"/>
            <a:ext cx="16108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年龄分布图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268607" y="5118538"/>
            <a:ext cx="18655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社会职业分布图</a:t>
            </a:r>
          </a:p>
        </p:txBody>
      </p:sp>
    </p:spTree>
    <p:extLst>
      <p:ext uri="{BB962C8B-B14F-4D97-AF65-F5344CB8AC3E}">
        <p14:creationId xmlns:p14="http://schemas.microsoft.com/office/powerpoint/2010/main" val="197146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/>
              <a:t>调查</a:t>
            </a:r>
            <a:r>
              <a:rPr lang="zh-CN" altLang="en-US" sz="2800" dirty="0" smtClean="0"/>
              <a:t>统计 </a:t>
            </a:r>
            <a:r>
              <a:rPr lang="en-US" altLang="zh-CN" sz="2800" dirty="0" smtClean="0"/>
              <a:t>--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清楚周围植物的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名字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调查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结果如下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CN" sz="1700" dirty="0">
              <a:latin typeface="+mn-lt"/>
              <a:ea typeface="+mn-ea"/>
            </a:endParaRPr>
          </a:p>
          <a:p>
            <a:pPr>
              <a:lnSpc>
                <a:spcPct val="90000"/>
              </a:lnSpc>
            </a:pPr>
            <a:endParaRPr lang="en-US" altLang="zh-CN" sz="1700" dirty="0">
              <a:latin typeface="+mn-lt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90" y="4302358"/>
            <a:ext cx="4963732" cy="19730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11" y="1719603"/>
            <a:ext cx="5073203" cy="19912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67" y="2232250"/>
            <a:ext cx="4606853" cy="277562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950990" y="5526786"/>
            <a:ext cx="4646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72.34%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的人都不太清楚周围植物的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名字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0400" y="1359800"/>
            <a:ext cx="421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绝大部分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在校学生和工作党都不清楚周围植物名字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010400" y="3893182"/>
            <a:ext cx="400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岁以下群体表示对周围植物不太了解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8405327" cy="583800"/>
          </a:xfrm>
        </p:spPr>
        <p:txBody>
          <a:bodyPr/>
          <a:lstStyle/>
          <a:p>
            <a:r>
              <a:rPr lang="zh-CN" altLang="en-US" sz="2400" dirty="0"/>
              <a:t>调查</a:t>
            </a:r>
            <a:r>
              <a:rPr lang="zh-CN" altLang="en-US" sz="2400" dirty="0" smtClean="0"/>
              <a:t>统计 </a:t>
            </a:r>
            <a:r>
              <a:rPr lang="en-US" altLang="zh-CN" sz="2400" dirty="0" smtClean="0"/>
              <a:t>--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身边的植物及相关的诗词文化感兴趣吗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结果如下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2" y="2207172"/>
            <a:ext cx="4740704" cy="25571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06" y="4286692"/>
            <a:ext cx="5102470" cy="2027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156" y="1771860"/>
            <a:ext cx="5134173" cy="20271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13842" y="5300768"/>
            <a:ext cx="356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不感兴趣的人只占极小部分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51435" y="1404448"/>
            <a:ext cx="48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25-45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岁年龄段和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岁以上年龄段感兴趣群体占大多数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64734" y="3913399"/>
            <a:ext cx="2689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退休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群体和学生感兴趣占大多数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调查</a:t>
            </a:r>
            <a:r>
              <a:rPr lang="zh-CN" altLang="en-US" sz="2400" dirty="0" smtClean="0"/>
              <a:t>统计 </a:t>
            </a:r>
            <a:r>
              <a:rPr lang="en-US" altLang="zh-CN" sz="2400" dirty="0" smtClean="0"/>
              <a:t>--</a:t>
            </a:r>
            <a:r>
              <a:rPr lang="zh-CN" altLang="en-US" dirty="0"/>
              <a:t>看见不认识的植物，会使用什么方法解决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调查</a:t>
            </a:r>
            <a:r>
              <a:rPr lang="zh-CN" altLang="en-US" dirty="0"/>
              <a:t>结果如下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2337"/>
            <a:ext cx="4308870" cy="2418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20" y="2426038"/>
            <a:ext cx="5457229" cy="20673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65528" y="5247359"/>
            <a:ext cx="405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看见不认识的植物选择百度的比重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拍照识花软件和问朋友的次之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95717" y="4713966"/>
            <a:ext cx="5312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年龄段在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25-45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岁的群体和年龄段在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岁以下的群体遇见不认识的植物选择拍照识花软件的比重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而年龄段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岁的基本不适用拍照识花软件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调查</a:t>
            </a:r>
            <a:r>
              <a:rPr lang="zh-CN" altLang="en-US" sz="2400" dirty="0" smtClean="0"/>
              <a:t>统计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600" dirty="0" smtClean="0"/>
              <a:t> </a:t>
            </a:r>
            <a:r>
              <a:rPr lang="zh-CN" altLang="en-US" sz="1600" dirty="0" smtClean="0"/>
              <a:t>典型用户：胡隽老师、安俊梦同学</a:t>
            </a:r>
            <a:endParaRPr lang="en-US" altLang="zh-CN" sz="1600" dirty="0" smtClean="0"/>
          </a:p>
          <a:p>
            <a:r>
              <a:rPr lang="zh-CN" altLang="en-US" sz="1600" dirty="0" smtClean="0"/>
              <a:t>我们通过对极其</a:t>
            </a:r>
            <a:r>
              <a:rPr lang="zh-CN" altLang="en-US" sz="1600" dirty="0"/>
              <a:t>喜欢花卉</a:t>
            </a:r>
            <a:r>
              <a:rPr lang="zh-CN" altLang="en-US" sz="1600" dirty="0" smtClean="0"/>
              <a:t>的典型用户</a:t>
            </a:r>
            <a:r>
              <a:rPr lang="en-US" altLang="zh-CN" sz="1600" dirty="0" smtClean="0"/>
              <a:t>XXX</a:t>
            </a:r>
            <a:r>
              <a:rPr lang="zh-CN" altLang="en-US" sz="1600" dirty="0" smtClean="0"/>
              <a:t>同学交谈</a:t>
            </a:r>
            <a:r>
              <a:rPr lang="zh-CN" altLang="en-US" sz="1600" dirty="0"/>
              <a:t>之后，他对我们提出的意见是：希望能在小程序上有用户的</a:t>
            </a:r>
            <a:r>
              <a:rPr lang="zh-CN" altLang="en-US" sz="1600" dirty="0" smtClean="0"/>
              <a:t>类似朋友圈，</a:t>
            </a:r>
            <a:r>
              <a:rPr lang="zh-CN" altLang="en-US" sz="1600" dirty="0"/>
              <a:t>来记录自己对花卉</a:t>
            </a:r>
            <a:r>
              <a:rPr lang="zh-CN" altLang="en-US" sz="1600" dirty="0" smtClean="0"/>
              <a:t>养殖和</a:t>
            </a:r>
            <a:r>
              <a:rPr lang="zh-CN" altLang="en-US" sz="1600" dirty="0"/>
              <a:t>相关心情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大多数人不是很清楚周围植物的名字，不是很了解周围的植物</a:t>
            </a:r>
            <a:endParaRPr lang="en-US" altLang="zh-CN" dirty="0"/>
          </a:p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各个年龄段的人中的大多数人都对植物表示出一定的兴趣，其中中老年退休群体表达的兴趣最高。</a:t>
            </a:r>
            <a:endParaRPr lang="en-US" altLang="zh-CN" dirty="0"/>
          </a:p>
          <a:p>
            <a:r>
              <a:rPr lang="zh-CN" altLang="en-US" dirty="0"/>
              <a:t>结论：这个微信小程序的目标用户是</a:t>
            </a:r>
            <a:r>
              <a:rPr lang="zh-CN" altLang="en-US" b="1" dirty="0"/>
              <a:t>不是很清楚植物相关知识但又对植物相关感兴趣</a:t>
            </a:r>
            <a:r>
              <a:rPr lang="zh-CN" altLang="en-US" dirty="0"/>
              <a:t>的人群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1F693F5-8699-4042-9129-A5499708F854}"/>
              </a:ext>
            </a:extLst>
          </p:cNvPr>
          <p:cNvSpPr txBox="1"/>
          <p:nvPr/>
        </p:nvSpPr>
        <p:spPr>
          <a:xfrm>
            <a:off x="838200" y="3204452"/>
            <a:ext cx="702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综上所述，我们根据相关调查结果得到以下信息：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Ungrp="1" noRot="1" noChangeAspect="1" noMove="1" noResize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18" name="椭圆 1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2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1001" y="4666728"/>
            <a:ext cx="726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 smtClean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项目</a:t>
            </a:r>
            <a:r>
              <a:rPr lang="zh-CN" altLang="en-US" sz="6000" b="1" dirty="0">
                <a:solidFill>
                  <a:srgbClr val="93DBF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1291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1377</Words>
  <Application>Microsoft Office PowerPoint</Application>
  <PresentationFormat>宽屏</PresentationFormat>
  <Paragraphs>161</Paragraphs>
  <Slides>26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Meiryo UI</vt:lpstr>
      <vt:lpstr>Microsoft YaHei UI</vt:lpstr>
      <vt:lpstr>Vrinda</vt:lpstr>
      <vt:lpstr>等线</vt:lpstr>
      <vt:lpstr>微软雅黑</vt:lpstr>
      <vt:lpstr>Arial</vt:lpstr>
      <vt:lpstr>Calibri</vt:lpstr>
      <vt:lpstr>Times New Roman</vt:lpstr>
      <vt:lpstr>Wingdings</vt:lpstr>
      <vt:lpstr>创意性渐变 </vt:lpstr>
      <vt:lpstr>花友记  </vt:lpstr>
      <vt:lpstr>目录</vt:lpstr>
      <vt:lpstr>PowerPoint 演示文稿</vt:lpstr>
      <vt:lpstr>调查统计</vt:lpstr>
      <vt:lpstr>调查统计 -- 是否清楚周围植物的名字</vt:lpstr>
      <vt:lpstr>调查统计 -- 对身边的植物及相关的诗词文化感兴趣吗？</vt:lpstr>
      <vt:lpstr>调查统计 --看见不认识的植物，会使用什么方法解决</vt:lpstr>
      <vt:lpstr>调查统计 – 分析</vt:lpstr>
      <vt:lpstr>PowerPoint 演示文稿</vt:lpstr>
      <vt:lpstr>项目介绍</vt:lpstr>
      <vt:lpstr>项目介绍</vt:lpstr>
      <vt:lpstr>项目介绍</vt:lpstr>
      <vt:lpstr>PowerPoint 演示文稿</vt:lpstr>
      <vt:lpstr>具体功能实现 -- 功能导图</vt:lpstr>
      <vt:lpstr>具体功能实现 – 流程图 [2] [3] [4][5]</vt:lpstr>
      <vt:lpstr>具体功能实现</vt:lpstr>
      <vt:lpstr>具体功能实现</vt:lpstr>
      <vt:lpstr>具体功能实现 – 样本库</vt:lpstr>
      <vt:lpstr>具体功能实现</vt:lpstr>
      <vt:lpstr>PowerPoint 演示文稿</vt:lpstr>
      <vt:lpstr>可行性分析</vt:lpstr>
      <vt:lpstr>PowerPoint 演示文稿</vt:lpstr>
      <vt:lpstr>参考资料</vt:lpstr>
      <vt:lpstr>PowerPoint 演示文稿</vt:lpstr>
      <vt:lpstr>小组成员的分工及评价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花记——基于微信小程序的AI花卉识别与分享社区 </dc:title>
  <dc:creator>zz831</dc:creator>
  <cp:lastModifiedBy>lxj</cp:lastModifiedBy>
  <cp:revision>90</cp:revision>
  <dcterms:created xsi:type="dcterms:W3CDTF">2020-10-11T00:23:00Z</dcterms:created>
  <dcterms:modified xsi:type="dcterms:W3CDTF">2020-10-15T14:26:56Z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